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Poppins" panose="00000500000000000000" pitchFamily="2" charset="0"/>
      <p:regular r:id="rId22"/>
    </p:embeddedFont>
    <p:embeddedFont>
      <p:font typeface="Poppins Bold" panose="00000800000000000000" charset="0"/>
      <p:regular r:id="rId23"/>
    </p:embeddedFont>
    <p:embeddedFont>
      <p:font typeface="Poppins ExtraBold Bold" panose="020B0604020202020204" charset="0"/>
      <p:regular r:id="rId24"/>
    </p:embeddedFont>
    <p:embeddedFont>
      <p:font typeface="Poppins Light" panose="00000400000000000000" pitchFamily="2" charset="0"/>
      <p:regular r:id="rId25"/>
    </p:embeddedFont>
    <p:embeddedFont>
      <p:font typeface="TT Chocolates" panose="020B0604020202020204" charset="0"/>
      <p:regular r:id="rId26"/>
    </p:embeddedFont>
    <p:embeddedFont>
      <p:font typeface="TT Chocolate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svg"/><Relationship Id="rId7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3024" y="9117426"/>
            <a:ext cx="18728426" cy="1169574"/>
            <a:chOff x="0" y="0"/>
            <a:chExt cx="4932590" cy="3080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2590" cy="308036"/>
            </a:xfrm>
            <a:custGeom>
              <a:avLst/>
              <a:gdLst/>
              <a:ahLst/>
              <a:cxnLst/>
              <a:rect l="l" t="t" r="r" b="b"/>
              <a:pathLst>
                <a:path w="4932590" h="308036">
                  <a:moveTo>
                    <a:pt x="0" y="0"/>
                  </a:moveTo>
                  <a:lnTo>
                    <a:pt x="4932590" y="0"/>
                  </a:lnTo>
                  <a:lnTo>
                    <a:pt x="4932590" y="308036"/>
                  </a:lnTo>
                  <a:lnTo>
                    <a:pt x="0" y="30803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932590" cy="317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964812" cy="10287000"/>
            <a:chOff x="0" y="0"/>
            <a:chExt cx="2887852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7852" cy="2709333"/>
            </a:xfrm>
            <a:custGeom>
              <a:avLst/>
              <a:gdLst/>
              <a:ahLst/>
              <a:cxnLst/>
              <a:rect l="l" t="t" r="r" b="b"/>
              <a:pathLst>
                <a:path w="2887852" h="2709333">
                  <a:moveTo>
                    <a:pt x="0" y="0"/>
                  </a:moveTo>
                  <a:lnTo>
                    <a:pt x="2887852" y="0"/>
                  </a:lnTo>
                  <a:lnTo>
                    <a:pt x="28878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887852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73282" y="9504995"/>
            <a:ext cx="394437" cy="394437"/>
          </a:xfrm>
          <a:custGeom>
            <a:avLst/>
            <a:gdLst/>
            <a:ahLst/>
            <a:cxnLst/>
            <a:rect l="l" t="t" r="r" b="b"/>
            <a:pathLst>
              <a:path w="394437" h="394437">
                <a:moveTo>
                  <a:pt x="0" y="0"/>
                </a:moveTo>
                <a:lnTo>
                  <a:pt x="394437" y="0"/>
                </a:lnTo>
                <a:lnTo>
                  <a:pt x="394437" y="394437"/>
                </a:lnTo>
                <a:lnTo>
                  <a:pt x="0" y="39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964812" y="0"/>
            <a:ext cx="7323188" cy="10287000"/>
          </a:xfrm>
          <a:custGeom>
            <a:avLst/>
            <a:gdLst/>
            <a:ahLst/>
            <a:cxnLst/>
            <a:rect l="l" t="t" r="r" b="b"/>
            <a:pathLst>
              <a:path w="7323188" h="10287000">
                <a:moveTo>
                  <a:pt x="0" y="0"/>
                </a:moveTo>
                <a:lnTo>
                  <a:pt x="7323188" y="0"/>
                </a:lnTo>
                <a:lnTo>
                  <a:pt x="73231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7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73282" y="4577201"/>
            <a:ext cx="5005630" cy="1496700"/>
          </a:xfrm>
          <a:custGeom>
            <a:avLst/>
            <a:gdLst/>
            <a:ahLst/>
            <a:cxnLst/>
            <a:rect l="l" t="t" r="r" b="b"/>
            <a:pathLst>
              <a:path w="5005630" h="1496700">
                <a:moveTo>
                  <a:pt x="0" y="0"/>
                </a:moveTo>
                <a:lnTo>
                  <a:pt x="5005630" y="0"/>
                </a:lnTo>
                <a:lnTo>
                  <a:pt x="5005630" y="1496700"/>
                </a:lnTo>
                <a:lnTo>
                  <a:pt x="0" y="1496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447869" y="180702"/>
            <a:ext cx="4211727" cy="1036277"/>
          </a:xfrm>
          <a:custGeom>
            <a:avLst/>
            <a:gdLst/>
            <a:ahLst/>
            <a:cxnLst/>
            <a:rect l="l" t="t" r="r" b="b"/>
            <a:pathLst>
              <a:path w="4211727" h="1036277">
                <a:moveTo>
                  <a:pt x="0" y="0"/>
                </a:moveTo>
                <a:lnTo>
                  <a:pt x="4211727" y="0"/>
                </a:lnTo>
                <a:lnTo>
                  <a:pt x="4211727" y="1036278"/>
                </a:lnTo>
                <a:lnTo>
                  <a:pt x="0" y="10362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870500" y="7889239"/>
            <a:ext cx="6245378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Geannelee Araya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Victor Fuenzalida</a:t>
            </a:r>
          </a:p>
          <a:p>
            <a:pPr algn="l">
              <a:lnSpc>
                <a:spcPts val="2239"/>
              </a:lnSpc>
            </a:pPr>
            <a:endParaRPr lang="en-US" sz="27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73282" y="2419308"/>
            <a:ext cx="6245378" cy="69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8"/>
              </a:lnSpc>
            </a:pPr>
            <a:r>
              <a:rPr lang="en-US" sz="4938">
                <a:solidFill>
                  <a:srgbClr val="FF995C"/>
                </a:solidFill>
                <a:latin typeface="Poppins"/>
                <a:ea typeface="Poppins"/>
                <a:cs typeface="Poppins"/>
                <a:sym typeface="Poppins"/>
              </a:rPr>
              <a:t>CAPSTONE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3282" y="3477111"/>
            <a:ext cx="7328742" cy="110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5"/>
              </a:lnSpc>
            </a:pPr>
            <a:r>
              <a:rPr lang="en-US" sz="7685" b="1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MARKET POS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74090" y="6706862"/>
            <a:ext cx="4071151" cy="933127"/>
            <a:chOff x="0" y="0"/>
            <a:chExt cx="1072237" cy="2457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2237" cy="245762"/>
            </a:xfrm>
            <a:custGeom>
              <a:avLst/>
              <a:gdLst/>
              <a:ahLst/>
              <a:cxnLst/>
              <a:rect l="l" t="t" r="r" b="b"/>
              <a:pathLst>
                <a:path w="1072237" h="245762">
                  <a:moveTo>
                    <a:pt x="0" y="0"/>
                  </a:moveTo>
                  <a:lnTo>
                    <a:pt x="1072237" y="0"/>
                  </a:lnTo>
                  <a:lnTo>
                    <a:pt x="1072237" y="245762"/>
                  </a:lnTo>
                  <a:lnTo>
                    <a:pt x="0" y="245762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72237" cy="28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spc="-72">
                  <a:solidFill>
                    <a:srgbClr val="11483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GEANNELEE ARYA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78629" y="6706862"/>
            <a:ext cx="4071151" cy="933127"/>
            <a:chOff x="0" y="0"/>
            <a:chExt cx="1072237" cy="2457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2237" cy="245762"/>
            </a:xfrm>
            <a:custGeom>
              <a:avLst/>
              <a:gdLst/>
              <a:ahLst/>
              <a:cxnLst/>
              <a:rect l="l" t="t" r="r" b="b"/>
              <a:pathLst>
                <a:path w="1072237" h="245762">
                  <a:moveTo>
                    <a:pt x="0" y="0"/>
                  </a:moveTo>
                  <a:lnTo>
                    <a:pt x="1072237" y="0"/>
                  </a:lnTo>
                  <a:lnTo>
                    <a:pt x="1072237" y="245762"/>
                  </a:lnTo>
                  <a:lnTo>
                    <a:pt x="0" y="245762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72237" cy="28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spc="-72">
                  <a:solidFill>
                    <a:srgbClr val="11483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VÍCTOR FUENZALIDA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07477" y="3843942"/>
            <a:ext cx="4071151" cy="933127"/>
            <a:chOff x="0" y="0"/>
            <a:chExt cx="1072237" cy="2457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2237" cy="245762"/>
            </a:xfrm>
            <a:custGeom>
              <a:avLst/>
              <a:gdLst/>
              <a:ahLst/>
              <a:cxnLst/>
              <a:rect l="l" t="t" r="r" b="b"/>
              <a:pathLst>
                <a:path w="1072237" h="245762">
                  <a:moveTo>
                    <a:pt x="0" y="0"/>
                  </a:moveTo>
                  <a:lnTo>
                    <a:pt x="1072237" y="0"/>
                  </a:lnTo>
                  <a:lnTo>
                    <a:pt x="1072237" y="245762"/>
                  </a:lnTo>
                  <a:lnTo>
                    <a:pt x="0" y="245762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72237" cy="28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spc="-72">
                  <a:solidFill>
                    <a:srgbClr val="11483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CHRISTIAN LAZCANO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105762" y="689706"/>
            <a:ext cx="2385750" cy="3154236"/>
          </a:xfrm>
          <a:custGeom>
            <a:avLst/>
            <a:gdLst/>
            <a:ahLst/>
            <a:cxnLst/>
            <a:rect l="l" t="t" r="r" b="b"/>
            <a:pathLst>
              <a:path w="2385750" h="3154236">
                <a:moveTo>
                  <a:pt x="0" y="0"/>
                </a:moveTo>
                <a:lnTo>
                  <a:pt x="2385750" y="0"/>
                </a:lnTo>
                <a:lnTo>
                  <a:pt x="2385750" y="3154236"/>
                </a:lnTo>
                <a:lnTo>
                  <a:pt x="0" y="3154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091363" y="4139557"/>
            <a:ext cx="2436606" cy="2567305"/>
          </a:xfrm>
          <a:custGeom>
            <a:avLst/>
            <a:gdLst/>
            <a:ahLst/>
            <a:cxnLst/>
            <a:rect l="l" t="t" r="r" b="b"/>
            <a:pathLst>
              <a:path w="2436606" h="2567305">
                <a:moveTo>
                  <a:pt x="0" y="0"/>
                </a:moveTo>
                <a:lnTo>
                  <a:pt x="2436606" y="0"/>
                </a:lnTo>
                <a:lnTo>
                  <a:pt x="2436606" y="2567305"/>
                </a:lnTo>
                <a:lnTo>
                  <a:pt x="0" y="256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2063980" y="4114431"/>
            <a:ext cx="2700449" cy="2592431"/>
          </a:xfrm>
          <a:custGeom>
            <a:avLst/>
            <a:gdLst/>
            <a:ahLst/>
            <a:cxnLst/>
            <a:rect l="l" t="t" r="r" b="b"/>
            <a:pathLst>
              <a:path w="2700449" h="2592431">
                <a:moveTo>
                  <a:pt x="0" y="0"/>
                </a:moveTo>
                <a:lnTo>
                  <a:pt x="2700449" y="0"/>
                </a:lnTo>
                <a:lnTo>
                  <a:pt x="2700449" y="2592431"/>
                </a:lnTo>
                <a:lnTo>
                  <a:pt x="0" y="259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 rot="-5400000">
            <a:off x="-2705152" y="4682866"/>
            <a:ext cx="8229600" cy="92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7"/>
              </a:lnSpc>
            </a:pPr>
            <a:r>
              <a:rPr lang="en-US" sz="5901" b="1" spc="891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ROLES EQUIPO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18784" y="4958044"/>
            <a:ext cx="3859844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4090" y="7824611"/>
            <a:ext cx="6024546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</a:p>
          <a:p>
            <a:pPr marL="582928" lvl="1" indent="-291464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Desarrollador Frontend</a:t>
            </a:r>
          </a:p>
          <a:p>
            <a:pPr marL="582928" lvl="1" indent="-291464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</a:p>
          <a:p>
            <a:pPr marL="582928" lvl="1" indent="-291464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78629" y="7824611"/>
            <a:ext cx="6024546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Desarrollador Backend</a:t>
            </a:r>
          </a:p>
          <a:p>
            <a:pPr marL="582928" lvl="1" indent="-291464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</a:p>
          <a:p>
            <a:pPr marL="582928" lvl="1" indent="-291464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DBA</a:t>
            </a:r>
          </a:p>
          <a:p>
            <a:pPr marL="582928" lvl="1" indent="-291464" algn="l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8780" y="379641"/>
            <a:ext cx="11743058" cy="9469314"/>
          </a:xfrm>
          <a:custGeom>
            <a:avLst/>
            <a:gdLst/>
            <a:ahLst/>
            <a:cxnLst/>
            <a:rect l="l" t="t" r="r" b="b"/>
            <a:pathLst>
              <a:path w="11743058" h="9469314">
                <a:moveTo>
                  <a:pt x="0" y="0"/>
                </a:moveTo>
                <a:lnTo>
                  <a:pt x="11743059" y="0"/>
                </a:lnTo>
                <a:lnTo>
                  <a:pt x="11743059" y="9469314"/>
                </a:lnTo>
                <a:lnTo>
                  <a:pt x="0" y="946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576248" y="360591"/>
            <a:ext cx="15207523" cy="82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TOPOLOGÍA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2208" y="3931275"/>
            <a:ext cx="4836005" cy="4783095"/>
          </a:xfrm>
          <a:custGeom>
            <a:avLst/>
            <a:gdLst/>
            <a:ahLst/>
            <a:cxnLst/>
            <a:rect l="l" t="t" r="r" b="b"/>
            <a:pathLst>
              <a:path w="4836005" h="4783095">
                <a:moveTo>
                  <a:pt x="0" y="0"/>
                </a:moveTo>
                <a:lnTo>
                  <a:pt x="4836006" y="0"/>
                </a:lnTo>
                <a:lnTo>
                  <a:pt x="4836006" y="4783095"/>
                </a:lnTo>
                <a:lnTo>
                  <a:pt x="0" y="478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2471720" y="3931275"/>
            <a:ext cx="5031427" cy="4783095"/>
          </a:xfrm>
          <a:custGeom>
            <a:avLst/>
            <a:gdLst/>
            <a:ahLst/>
            <a:cxnLst/>
            <a:rect l="l" t="t" r="r" b="b"/>
            <a:pathLst>
              <a:path w="5031427" h="4783095">
                <a:moveTo>
                  <a:pt x="0" y="0"/>
                </a:moveTo>
                <a:lnTo>
                  <a:pt x="5031428" y="0"/>
                </a:lnTo>
                <a:lnTo>
                  <a:pt x="5031428" y="4783095"/>
                </a:lnTo>
                <a:lnTo>
                  <a:pt x="0" y="4783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6647127" y="3931275"/>
            <a:ext cx="4964596" cy="4783095"/>
          </a:xfrm>
          <a:custGeom>
            <a:avLst/>
            <a:gdLst/>
            <a:ahLst/>
            <a:cxnLst/>
            <a:rect l="l" t="t" r="r" b="b"/>
            <a:pathLst>
              <a:path w="4964596" h="4783095">
                <a:moveTo>
                  <a:pt x="0" y="0"/>
                </a:moveTo>
                <a:lnTo>
                  <a:pt x="4964596" y="0"/>
                </a:lnTo>
                <a:lnTo>
                  <a:pt x="4964596" y="4783095"/>
                </a:lnTo>
                <a:lnTo>
                  <a:pt x="0" y="4783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576248" y="227453"/>
            <a:ext cx="15207523" cy="158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DIAGRAMAS DE ACTIVIDAD Y CASOS DE USO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0181" y="3011643"/>
            <a:ext cx="3346966" cy="7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36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de caso de </a:t>
            </a:r>
          </a:p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36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uso general.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84996" y="3011643"/>
            <a:ext cx="3118009" cy="7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36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actividad</a:t>
            </a:r>
          </a:p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36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Vendedor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36607" y="3011643"/>
            <a:ext cx="3570684" cy="7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36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de actividad</a:t>
            </a:r>
          </a:p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36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administrador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530246" cy="2597012"/>
            <a:chOff x="0" y="0"/>
            <a:chExt cx="4090271" cy="683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0271" cy="683987"/>
            </a:xfrm>
            <a:custGeom>
              <a:avLst/>
              <a:gdLst/>
              <a:ahLst/>
              <a:cxnLst/>
              <a:rect l="l" t="t" r="r" b="b"/>
              <a:pathLst>
                <a:path w="4090271" h="683987">
                  <a:moveTo>
                    <a:pt x="0" y="0"/>
                  </a:moveTo>
                  <a:lnTo>
                    <a:pt x="4090271" y="0"/>
                  </a:lnTo>
                  <a:lnTo>
                    <a:pt x="4090271" y="683987"/>
                  </a:lnTo>
                  <a:lnTo>
                    <a:pt x="0" y="683987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090271" cy="693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203" y="2758096"/>
            <a:ext cx="9397026" cy="5339219"/>
          </a:xfrm>
          <a:custGeom>
            <a:avLst/>
            <a:gdLst/>
            <a:ahLst/>
            <a:cxnLst/>
            <a:rect l="l" t="t" r="r" b="b"/>
            <a:pathLst>
              <a:path w="9397026" h="5339219">
                <a:moveTo>
                  <a:pt x="0" y="0"/>
                </a:moveTo>
                <a:lnTo>
                  <a:pt x="9397026" y="0"/>
                </a:lnTo>
                <a:lnTo>
                  <a:pt x="9397026" y="5339219"/>
                </a:lnTo>
                <a:lnTo>
                  <a:pt x="0" y="5339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42326" y="4599901"/>
            <a:ext cx="10245674" cy="5382052"/>
          </a:xfrm>
          <a:custGeom>
            <a:avLst/>
            <a:gdLst/>
            <a:ahLst/>
            <a:cxnLst/>
            <a:rect l="l" t="t" r="r" b="b"/>
            <a:pathLst>
              <a:path w="10245674" h="5382052">
                <a:moveTo>
                  <a:pt x="0" y="0"/>
                </a:moveTo>
                <a:lnTo>
                  <a:pt x="10245674" y="0"/>
                </a:lnTo>
                <a:lnTo>
                  <a:pt x="10245674" y="5382052"/>
                </a:lnTo>
                <a:lnTo>
                  <a:pt x="0" y="5382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1009650"/>
            <a:ext cx="9424811" cy="82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PRUEBAS UTILIZADAS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936291" cy="10287000"/>
            <a:chOff x="0" y="0"/>
            <a:chExt cx="36704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0464" cy="2709333"/>
            </a:xfrm>
            <a:custGeom>
              <a:avLst/>
              <a:gdLst/>
              <a:ahLst/>
              <a:cxnLst/>
              <a:rect l="l" t="t" r="r" b="b"/>
              <a:pathLst>
                <a:path w="3670464" h="2709333">
                  <a:moveTo>
                    <a:pt x="0" y="0"/>
                  </a:moveTo>
                  <a:lnTo>
                    <a:pt x="3670464" y="0"/>
                  </a:lnTo>
                  <a:lnTo>
                    <a:pt x="36704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704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  <a:p>
              <a:pPr algn="ctr">
                <a:lnSpc>
                  <a:spcPts val="2340"/>
                </a:lnSpc>
              </a:pPr>
              <a:endParaRPr/>
            </a:p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9304" y="729296"/>
            <a:ext cx="12038837" cy="135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5"/>
              </a:lnSpc>
            </a:pPr>
            <a:r>
              <a:rPr lang="en-US" sz="4601" b="1" spc="694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ESTÁNDARES, TÉCNICAS DE MODELAMIENTO Y DESARROLLO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304" y="2681203"/>
            <a:ext cx="13072061" cy="828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775" b="1" spc="-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CICLO DE VIDA DEL SOFTWARE.</a:t>
            </a:r>
          </a:p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775" spc="-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ISO/IEC 12207:2017: DEFINIR BUENAS PRÁCTICAS PARA EL DESARROLLO, OPERACIÓN Y MANTENIMIENTO DE SOFTWARE.</a:t>
            </a:r>
          </a:p>
          <a:p>
            <a:pPr algn="l">
              <a:lnSpc>
                <a:spcPts val="3607"/>
              </a:lnSpc>
              <a:spcBef>
                <a:spcPct val="0"/>
              </a:spcBef>
            </a:pPr>
            <a:endParaRPr lang="en-US" sz="2775" spc="-7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775" spc="-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775" b="1" spc="-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SABILIDAD</a:t>
            </a:r>
          </a:p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775" spc="-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ISO/IEC 25010 : GARANTIZAR QUE LOS USUARIOS FINALES PUEDAN REALIZAR TAREAS DE FORMA RÁPIDA Y CON UNA CURVA DE APRENDIZAJE MÍNIMA.</a:t>
            </a:r>
          </a:p>
          <a:p>
            <a:pPr algn="l">
              <a:lnSpc>
                <a:spcPts val="3607"/>
              </a:lnSpc>
              <a:spcBef>
                <a:spcPct val="0"/>
              </a:spcBef>
            </a:pPr>
            <a:endParaRPr lang="en-US" sz="2775" spc="-7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775" b="1" spc="-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SEGURIDAD</a:t>
            </a:r>
          </a:p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775" spc="-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ISO/IEC 27001: CUMPLIMIENTO CON LOS PRINCIPIOS DE SEGURIDAD DE LA INFORMACIÓN, GARANTIZANDO CONFIDENCIALIDAD, INTEGRIDAD Y DISPONIBILIDAD DE LOS DATOS.</a:t>
            </a:r>
          </a:p>
          <a:p>
            <a:pPr algn="l">
              <a:lnSpc>
                <a:spcPts val="3607"/>
              </a:lnSpc>
              <a:spcBef>
                <a:spcPct val="0"/>
              </a:spcBef>
            </a:pPr>
            <a:endParaRPr lang="en-US" sz="2775" spc="-7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7"/>
              </a:lnSpc>
              <a:spcBef>
                <a:spcPct val="0"/>
              </a:spcBef>
            </a:pPr>
            <a:endParaRPr lang="en-US" sz="2775" spc="-7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741"/>
              </a:lnSpc>
              <a:spcBef>
                <a:spcPct val="0"/>
              </a:spcBef>
            </a:pPr>
            <a:endParaRPr lang="en-US" sz="2775" spc="-7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741"/>
              </a:lnSpc>
              <a:spcBef>
                <a:spcPct val="0"/>
              </a:spcBef>
            </a:pPr>
            <a:endParaRPr lang="en-US" sz="2775" spc="-7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741"/>
              </a:lnSpc>
              <a:spcBef>
                <a:spcPct val="0"/>
              </a:spcBef>
            </a:pPr>
            <a:endParaRPr lang="en-US" sz="2775" spc="-7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741"/>
              </a:lnSpc>
              <a:spcBef>
                <a:spcPct val="0"/>
              </a:spcBef>
            </a:pPr>
            <a:endParaRPr lang="en-US" sz="2775" spc="-7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094982" y="889376"/>
            <a:ext cx="3175015" cy="7307580"/>
            <a:chOff x="0" y="0"/>
            <a:chExt cx="946212" cy="2177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6212" cy="2177791"/>
            </a:xfrm>
            <a:custGeom>
              <a:avLst/>
              <a:gdLst/>
              <a:ahLst/>
              <a:cxnLst/>
              <a:rect l="l" t="t" r="r" b="b"/>
              <a:pathLst>
                <a:path w="946212" h="2177791">
                  <a:moveTo>
                    <a:pt x="315574" y="19070"/>
                  </a:moveTo>
                  <a:cubicBezTo>
                    <a:pt x="363928" y="7556"/>
                    <a:pt x="419234" y="0"/>
                    <a:pt x="473361" y="0"/>
                  </a:cubicBezTo>
                  <a:cubicBezTo>
                    <a:pt x="527490" y="0"/>
                    <a:pt x="579575" y="6476"/>
                    <a:pt x="627573" y="17990"/>
                  </a:cubicBezTo>
                  <a:cubicBezTo>
                    <a:pt x="628596" y="18350"/>
                    <a:pt x="629617" y="18350"/>
                    <a:pt x="630638" y="18710"/>
                  </a:cubicBezTo>
                  <a:cubicBezTo>
                    <a:pt x="810893" y="64765"/>
                    <a:pt x="943659" y="186379"/>
                    <a:pt x="946212" y="358822"/>
                  </a:cubicBezTo>
                  <a:lnTo>
                    <a:pt x="946212" y="2177791"/>
                  </a:lnTo>
                  <a:lnTo>
                    <a:pt x="0" y="2177791"/>
                  </a:lnTo>
                  <a:lnTo>
                    <a:pt x="0" y="360172"/>
                  </a:lnTo>
                  <a:cubicBezTo>
                    <a:pt x="2553" y="185660"/>
                    <a:pt x="133277" y="64045"/>
                    <a:pt x="315574" y="19070"/>
                  </a:cubicBez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7475"/>
              <a:ext cx="946212" cy="2060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4225" y="7064123"/>
            <a:ext cx="1037239" cy="877077"/>
          </a:xfrm>
          <a:custGeom>
            <a:avLst/>
            <a:gdLst/>
            <a:ahLst/>
            <a:cxnLst/>
            <a:rect l="l" t="t" r="r" b="b"/>
            <a:pathLst>
              <a:path w="1037239" h="877077">
                <a:moveTo>
                  <a:pt x="0" y="0"/>
                </a:moveTo>
                <a:lnTo>
                  <a:pt x="1037239" y="0"/>
                </a:lnTo>
                <a:lnTo>
                  <a:pt x="1037239" y="877078"/>
                </a:lnTo>
                <a:lnTo>
                  <a:pt x="0" y="87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3340663" cy="1950090"/>
            <a:chOff x="0" y="0"/>
            <a:chExt cx="3513590" cy="513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13590" cy="513604"/>
            </a:xfrm>
            <a:custGeom>
              <a:avLst/>
              <a:gdLst/>
              <a:ahLst/>
              <a:cxnLst/>
              <a:rect l="l" t="t" r="r" b="b"/>
              <a:pathLst>
                <a:path w="3513590" h="513604">
                  <a:moveTo>
                    <a:pt x="0" y="0"/>
                  </a:moveTo>
                  <a:lnTo>
                    <a:pt x="3513590" y="0"/>
                  </a:lnTo>
                  <a:lnTo>
                    <a:pt x="3513590" y="513604"/>
                  </a:lnTo>
                  <a:lnTo>
                    <a:pt x="0" y="513604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513590" cy="523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1520942" y="844767"/>
            <a:ext cx="3264233" cy="7307580"/>
            <a:chOff x="0" y="0"/>
            <a:chExt cx="972801" cy="21777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2801" cy="2177791"/>
            </a:xfrm>
            <a:custGeom>
              <a:avLst/>
              <a:gdLst/>
              <a:ahLst/>
              <a:cxnLst/>
              <a:rect l="l" t="t" r="r" b="b"/>
              <a:pathLst>
                <a:path w="972801" h="2177791">
                  <a:moveTo>
                    <a:pt x="324442" y="19070"/>
                  </a:moveTo>
                  <a:cubicBezTo>
                    <a:pt x="374154" y="7556"/>
                    <a:pt x="431014" y="0"/>
                    <a:pt x="486662" y="0"/>
                  </a:cubicBezTo>
                  <a:cubicBezTo>
                    <a:pt x="542312" y="0"/>
                    <a:pt x="595861" y="6476"/>
                    <a:pt x="645208" y="17990"/>
                  </a:cubicBezTo>
                  <a:cubicBezTo>
                    <a:pt x="646260" y="18350"/>
                    <a:pt x="647309" y="18350"/>
                    <a:pt x="648359" y="18710"/>
                  </a:cubicBezTo>
                  <a:cubicBezTo>
                    <a:pt x="833679" y="64765"/>
                    <a:pt x="970176" y="186379"/>
                    <a:pt x="972801" y="358822"/>
                  </a:cubicBezTo>
                  <a:lnTo>
                    <a:pt x="972801" y="2177791"/>
                  </a:lnTo>
                  <a:lnTo>
                    <a:pt x="0" y="2177791"/>
                  </a:lnTo>
                  <a:lnTo>
                    <a:pt x="0" y="360172"/>
                  </a:lnTo>
                  <a:cubicBezTo>
                    <a:pt x="2625" y="185660"/>
                    <a:pt x="137022" y="64045"/>
                    <a:pt x="324442" y="19070"/>
                  </a:cubicBez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7475"/>
              <a:ext cx="972801" cy="2060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1565551" y="4942863"/>
            <a:ext cx="3175015" cy="7307580"/>
            <a:chOff x="0" y="0"/>
            <a:chExt cx="946212" cy="21777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6212" cy="2177791"/>
            </a:xfrm>
            <a:custGeom>
              <a:avLst/>
              <a:gdLst/>
              <a:ahLst/>
              <a:cxnLst/>
              <a:rect l="l" t="t" r="r" b="b"/>
              <a:pathLst>
                <a:path w="946212" h="2177791">
                  <a:moveTo>
                    <a:pt x="315574" y="19070"/>
                  </a:moveTo>
                  <a:cubicBezTo>
                    <a:pt x="363928" y="7556"/>
                    <a:pt x="419234" y="0"/>
                    <a:pt x="473361" y="0"/>
                  </a:cubicBezTo>
                  <a:cubicBezTo>
                    <a:pt x="527490" y="0"/>
                    <a:pt x="579575" y="6476"/>
                    <a:pt x="627573" y="17990"/>
                  </a:cubicBezTo>
                  <a:cubicBezTo>
                    <a:pt x="628596" y="18350"/>
                    <a:pt x="629617" y="18350"/>
                    <a:pt x="630638" y="18710"/>
                  </a:cubicBezTo>
                  <a:cubicBezTo>
                    <a:pt x="810893" y="64765"/>
                    <a:pt x="943659" y="186379"/>
                    <a:pt x="946212" y="358822"/>
                  </a:cubicBezTo>
                  <a:lnTo>
                    <a:pt x="946212" y="2177791"/>
                  </a:lnTo>
                  <a:lnTo>
                    <a:pt x="0" y="2177791"/>
                  </a:lnTo>
                  <a:lnTo>
                    <a:pt x="0" y="360172"/>
                  </a:lnTo>
                  <a:cubicBezTo>
                    <a:pt x="2553" y="185660"/>
                    <a:pt x="133277" y="64045"/>
                    <a:pt x="315574" y="19070"/>
                  </a:cubicBez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7475"/>
              <a:ext cx="946212" cy="2060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3094982" y="4942863"/>
            <a:ext cx="3175015" cy="7307580"/>
            <a:chOff x="0" y="0"/>
            <a:chExt cx="946212" cy="21777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6212" cy="2177791"/>
            </a:xfrm>
            <a:custGeom>
              <a:avLst/>
              <a:gdLst/>
              <a:ahLst/>
              <a:cxnLst/>
              <a:rect l="l" t="t" r="r" b="b"/>
              <a:pathLst>
                <a:path w="946212" h="2177791">
                  <a:moveTo>
                    <a:pt x="315574" y="19070"/>
                  </a:moveTo>
                  <a:cubicBezTo>
                    <a:pt x="363928" y="7556"/>
                    <a:pt x="419234" y="0"/>
                    <a:pt x="473361" y="0"/>
                  </a:cubicBezTo>
                  <a:cubicBezTo>
                    <a:pt x="527490" y="0"/>
                    <a:pt x="579575" y="6476"/>
                    <a:pt x="627573" y="17990"/>
                  </a:cubicBezTo>
                  <a:cubicBezTo>
                    <a:pt x="628596" y="18350"/>
                    <a:pt x="629617" y="18350"/>
                    <a:pt x="630638" y="18710"/>
                  </a:cubicBezTo>
                  <a:cubicBezTo>
                    <a:pt x="810893" y="64765"/>
                    <a:pt x="943659" y="186379"/>
                    <a:pt x="946212" y="358822"/>
                  </a:cubicBezTo>
                  <a:lnTo>
                    <a:pt x="946212" y="2177791"/>
                  </a:lnTo>
                  <a:lnTo>
                    <a:pt x="0" y="2177791"/>
                  </a:lnTo>
                  <a:lnTo>
                    <a:pt x="0" y="360172"/>
                  </a:lnTo>
                  <a:cubicBezTo>
                    <a:pt x="2553" y="185660"/>
                    <a:pt x="133277" y="64045"/>
                    <a:pt x="315574" y="19070"/>
                  </a:cubicBez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7475"/>
              <a:ext cx="946212" cy="2060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104967" y="7361321"/>
            <a:ext cx="2470664" cy="2470664"/>
          </a:xfrm>
          <a:custGeom>
            <a:avLst/>
            <a:gdLst/>
            <a:ahLst/>
            <a:cxnLst/>
            <a:rect l="l" t="t" r="r" b="b"/>
            <a:pathLst>
              <a:path w="2470664" h="2470664">
                <a:moveTo>
                  <a:pt x="0" y="0"/>
                </a:moveTo>
                <a:lnTo>
                  <a:pt x="2470663" y="0"/>
                </a:lnTo>
                <a:lnTo>
                  <a:pt x="2470663" y="2470664"/>
                </a:lnTo>
                <a:lnTo>
                  <a:pt x="0" y="2470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3501401" y="3197680"/>
            <a:ext cx="2795589" cy="2601754"/>
          </a:xfrm>
          <a:custGeom>
            <a:avLst/>
            <a:gdLst/>
            <a:ahLst/>
            <a:cxnLst/>
            <a:rect l="l" t="t" r="r" b="b"/>
            <a:pathLst>
              <a:path w="2795589" h="2601754">
                <a:moveTo>
                  <a:pt x="0" y="0"/>
                </a:moveTo>
                <a:lnTo>
                  <a:pt x="2795589" y="0"/>
                </a:lnTo>
                <a:lnTo>
                  <a:pt x="2795589" y="2601754"/>
                </a:lnTo>
                <a:lnTo>
                  <a:pt x="0" y="2601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5107399" y="7361321"/>
            <a:ext cx="2795589" cy="2601754"/>
          </a:xfrm>
          <a:custGeom>
            <a:avLst/>
            <a:gdLst/>
            <a:ahLst/>
            <a:cxnLst/>
            <a:rect l="l" t="t" r="r" b="b"/>
            <a:pathLst>
              <a:path w="2795589" h="2601754">
                <a:moveTo>
                  <a:pt x="0" y="0"/>
                </a:moveTo>
                <a:lnTo>
                  <a:pt x="2795589" y="0"/>
                </a:lnTo>
                <a:lnTo>
                  <a:pt x="2795589" y="2601754"/>
                </a:lnTo>
                <a:lnTo>
                  <a:pt x="0" y="2601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5244686" y="3307743"/>
            <a:ext cx="2521015" cy="2470845"/>
          </a:xfrm>
          <a:custGeom>
            <a:avLst/>
            <a:gdLst/>
            <a:ahLst/>
            <a:cxnLst/>
            <a:rect l="l" t="t" r="r" b="b"/>
            <a:pathLst>
              <a:path w="2521015" h="2470845">
                <a:moveTo>
                  <a:pt x="0" y="0"/>
                </a:moveTo>
                <a:lnTo>
                  <a:pt x="2521015" y="0"/>
                </a:lnTo>
                <a:lnTo>
                  <a:pt x="2521015" y="2470845"/>
                </a:lnTo>
                <a:lnTo>
                  <a:pt x="0" y="2470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2200466" y="3307743"/>
            <a:ext cx="2769645" cy="2619181"/>
          </a:xfrm>
          <a:custGeom>
            <a:avLst/>
            <a:gdLst/>
            <a:ahLst/>
            <a:cxnLst/>
            <a:rect l="l" t="t" r="r" b="b"/>
            <a:pathLst>
              <a:path w="2769645" h="2619181">
                <a:moveTo>
                  <a:pt x="0" y="0"/>
                </a:moveTo>
                <a:lnTo>
                  <a:pt x="2769645" y="0"/>
                </a:lnTo>
                <a:lnTo>
                  <a:pt x="2769645" y="2619181"/>
                </a:lnTo>
                <a:lnTo>
                  <a:pt x="0" y="261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2116984" y="7250778"/>
            <a:ext cx="2853127" cy="2822840"/>
          </a:xfrm>
          <a:custGeom>
            <a:avLst/>
            <a:gdLst/>
            <a:ahLst/>
            <a:cxnLst/>
            <a:rect l="l" t="t" r="r" b="b"/>
            <a:pathLst>
              <a:path w="2853127" h="2822840">
                <a:moveTo>
                  <a:pt x="0" y="0"/>
                </a:moveTo>
                <a:lnTo>
                  <a:pt x="2853127" y="0"/>
                </a:lnTo>
                <a:lnTo>
                  <a:pt x="2853127" y="2822840"/>
                </a:lnTo>
                <a:lnTo>
                  <a:pt x="0" y="282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0453511" y="3119803"/>
            <a:ext cx="2878710" cy="2846725"/>
          </a:xfrm>
          <a:custGeom>
            <a:avLst/>
            <a:gdLst/>
            <a:ahLst/>
            <a:cxnLst/>
            <a:rect l="l" t="t" r="r" b="b"/>
            <a:pathLst>
              <a:path w="2878710" h="2846725">
                <a:moveTo>
                  <a:pt x="0" y="0"/>
                </a:moveTo>
                <a:lnTo>
                  <a:pt x="2878711" y="0"/>
                </a:lnTo>
                <a:lnTo>
                  <a:pt x="2878711" y="2846725"/>
                </a:lnTo>
                <a:lnTo>
                  <a:pt x="0" y="28467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0496894" y="7114633"/>
            <a:ext cx="3004507" cy="2958984"/>
          </a:xfrm>
          <a:custGeom>
            <a:avLst/>
            <a:gdLst/>
            <a:ahLst/>
            <a:cxnLst/>
            <a:rect l="l" t="t" r="r" b="b"/>
            <a:pathLst>
              <a:path w="3004507" h="2958984">
                <a:moveTo>
                  <a:pt x="0" y="0"/>
                </a:moveTo>
                <a:lnTo>
                  <a:pt x="3004507" y="0"/>
                </a:lnTo>
                <a:lnTo>
                  <a:pt x="3004507" y="2958985"/>
                </a:lnTo>
                <a:lnTo>
                  <a:pt x="0" y="2958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2630517" y="2326056"/>
            <a:ext cx="5532011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spc="-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TABLERO KANBAN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227453"/>
            <a:ext cx="9424811" cy="158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ETAPAS IMPLEMENTACIÓN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75100" y="6523739"/>
            <a:ext cx="5532011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spc="-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MATRIZ RACI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43620" y="2326056"/>
            <a:ext cx="5532011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spc="-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ROADMAP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43620" y="6523739"/>
            <a:ext cx="5532011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spc="-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EVIDENCIA GITHUB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8404" y="8325173"/>
            <a:ext cx="3250057" cy="933127"/>
            <a:chOff x="0" y="0"/>
            <a:chExt cx="855982" cy="2457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5982" cy="245762"/>
            </a:xfrm>
            <a:custGeom>
              <a:avLst/>
              <a:gdLst/>
              <a:ahLst/>
              <a:cxnLst/>
              <a:rect l="l" t="t" r="r" b="b"/>
              <a:pathLst>
                <a:path w="855982" h="245762">
                  <a:moveTo>
                    <a:pt x="0" y="0"/>
                  </a:moveTo>
                  <a:lnTo>
                    <a:pt x="855982" y="0"/>
                  </a:lnTo>
                  <a:lnTo>
                    <a:pt x="855982" y="245762"/>
                  </a:lnTo>
                  <a:lnTo>
                    <a:pt x="0" y="245762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55982" cy="28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spc="-72">
                  <a:solidFill>
                    <a:srgbClr val="11483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FRONTEND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240375" y="0"/>
            <a:ext cx="47625" cy="10379151"/>
            <a:chOff x="0" y="0"/>
            <a:chExt cx="12543" cy="27336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3" cy="2733603"/>
            </a:xfrm>
            <a:custGeom>
              <a:avLst/>
              <a:gdLst/>
              <a:ahLst/>
              <a:cxnLst/>
              <a:rect l="l" t="t" r="r" b="b"/>
              <a:pathLst>
                <a:path w="12543" h="2733603">
                  <a:moveTo>
                    <a:pt x="0" y="0"/>
                  </a:moveTo>
                  <a:lnTo>
                    <a:pt x="12543" y="0"/>
                  </a:lnTo>
                  <a:lnTo>
                    <a:pt x="12543" y="2733603"/>
                  </a:lnTo>
                  <a:lnTo>
                    <a:pt x="0" y="2733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2543" cy="2752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57136" y="8325173"/>
            <a:ext cx="3239066" cy="933127"/>
            <a:chOff x="0" y="0"/>
            <a:chExt cx="853087" cy="2457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3087" cy="245762"/>
            </a:xfrm>
            <a:custGeom>
              <a:avLst/>
              <a:gdLst/>
              <a:ahLst/>
              <a:cxnLst/>
              <a:rect l="l" t="t" r="r" b="b"/>
              <a:pathLst>
                <a:path w="853087" h="245762">
                  <a:moveTo>
                    <a:pt x="0" y="0"/>
                  </a:moveTo>
                  <a:lnTo>
                    <a:pt x="853087" y="0"/>
                  </a:lnTo>
                  <a:lnTo>
                    <a:pt x="853087" y="245762"/>
                  </a:lnTo>
                  <a:lnTo>
                    <a:pt x="0" y="245762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53087" cy="28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spc="-72">
                  <a:solidFill>
                    <a:srgbClr val="11483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BACKEND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2167" y="8325173"/>
            <a:ext cx="3225176" cy="933127"/>
            <a:chOff x="0" y="0"/>
            <a:chExt cx="849429" cy="2457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429" cy="245762"/>
            </a:xfrm>
            <a:custGeom>
              <a:avLst/>
              <a:gdLst/>
              <a:ahLst/>
              <a:cxnLst/>
              <a:rect l="l" t="t" r="r" b="b"/>
              <a:pathLst>
                <a:path w="849429" h="245762">
                  <a:moveTo>
                    <a:pt x="0" y="0"/>
                  </a:moveTo>
                  <a:lnTo>
                    <a:pt x="849429" y="0"/>
                  </a:lnTo>
                  <a:lnTo>
                    <a:pt x="849429" y="245762"/>
                  </a:lnTo>
                  <a:lnTo>
                    <a:pt x="0" y="245762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49429" cy="28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spc="-72">
                  <a:solidFill>
                    <a:srgbClr val="11483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HERRAMIENTAS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776018" y="8325173"/>
            <a:ext cx="3075886" cy="933127"/>
            <a:chOff x="0" y="0"/>
            <a:chExt cx="810110" cy="2457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0110" cy="245762"/>
            </a:xfrm>
            <a:custGeom>
              <a:avLst/>
              <a:gdLst/>
              <a:ahLst/>
              <a:cxnLst/>
              <a:rect l="l" t="t" r="r" b="b"/>
              <a:pathLst>
                <a:path w="810110" h="245762">
                  <a:moveTo>
                    <a:pt x="0" y="0"/>
                  </a:moveTo>
                  <a:lnTo>
                    <a:pt x="810110" y="0"/>
                  </a:lnTo>
                  <a:lnTo>
                    <a:pt x="810110" y="245762"/>
                  </a:lnTo>
                  <a:lnTo>
                    <a:pt x="0" y="245762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0110" cy="28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spc="-72">
                  <a:solidFill>
                    <a:srgbClr val="11483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SERVICIOS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292256" y="6367832"/>
            <a:ext cx="1711774" cy="1711774"/>
          </a:xfrm>
          <a:custGeom>
            <a:avLst/>
            <a:gdLst/>
            <a:ahLst/>
            <a:cxnLst/>
            <a:rect l="l" t="t" r="r" b="b"/>
            <a:pathLst>
              <a:path w="1711774" h="1711774">
                <a:moveTo>
                  <a:pt x="0" y="0"/>
                </a:moveTo>
                <a:lnTo>
                  <a:pt x="1711773" y="0"/>
                </a:lnTo>
                <a:lnTo>
                  <a:pt x="1711773" y="1711774"/>
                </a:lnTo>
                <a:lnTo>
                  <a:pt x="0" y="171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0520357" y="4574284"/>
            <a:ext cx="1255570" cy="1230584"/>
          </a:xfrm>
          <a:custGeom>
            <a:avLst/>
            <a:gdLst/>
            <a:ahLst/>
            <a:cxnLst/>
            <a:rect l="l" t="t" r="r" b="b"/>
            <a:pathLst>
              <a:path w="1255570" h="1230584">
                <a:moveTo>
                  <a:pt x="0" y="0"/>
                </a:moveTo>
                <a:lnTo>
                  <a:pt x="1255571" y="0"/>
                </a:lnTo>
                <a:lnTo>
                  <a:pt x="1255571" y="1230583"/>
                </a:lnTo>
                <a:lnTo>
                  <a:pt x="0" y="1230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0292256" y="2528637"/>
            <a:ext cx="1483672" cy="1483672"/>
          </a:xfrm>
          <a:custGeom>
            <a:avLst/>
            <a:gdLst/>
            <a:ahLst/>
            <a:cxnLst/>
            <a:rect l="l" t="t" r="r" b="b"/>
            <a:pathLst>
              <a:path w="1483672" h="1483672">
                <a:moveTo>
                  <a:pt x="0" y="0"/>
                </a:moveTo>
                <a:lnTo>
                  <a:pt x="1483672" y="0"/>
                </a:lnTo>
                <a:lnTo>
                  <a:pt x="1483672" y="1483672"/>
                </a:lnTo>
                <a:lnTo>
                  <a:pt x="0" y="148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6233615" y="2170825"/>
            <a:ext cx="2036385" cy="1099648"/>
          </a:xfrm>
          <a:custGeom>
            <a:avLst/>
            <a:gdLst/>
            <a:ahLst/>
            <a:cxnLst/>
            <a:rect l="l" t="t" r="r" b="b"/>
            <a:pathLst>
              <a:path w="2036385" h="1099648">
                <a:moveTo>
                  <a:pt x="0" y="0"/>
                </a:moveTo>
                <a:lnTo>
                  <a:pt x="2036386" y="0"/>
                </a:lnTo>
                <a:lnTo>
                  <a:pt x="2036386" y="1099648"/>
                </a:lnTo>
                <a:lnTo>
                  <a:pt x="0" y="1099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6524243" y="4898492"/>
            <a:ext cx="1455130" cy="1469340"/>
          </a:xfrm>
          <a:custGeom>
            <a:avLst/>
            <a:gdLst/>
            <a:ahLst/>
            <a:cxnLst/>
            <a:rect l="l" t="t" r="r" b="b"/>
            <a:pathLst>
              <a:path w="1455130" h="1469340">
                <a:moveTo>
                  <a:pt x="0" y="0"/>
                </a:moveTo>
                <a:lnTo>
                  <a:pt x="1455130" y="0"/>
                </a:lnTo>
                <a:lnTo>
                  <a:pt x="1455130" y="1469340"/>
                </a:lnTo>
                <a:lnTo>
                  <a:pt x="0" y="1469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2197406" y="6240305"/>
            <a:ext cx="1633289" cy="1633289"/>
          </a:xfrm>
          <a:custGeom>
            <a:avLst/>
            <a:gdLst/>
            <a:ahLst/>
            <a:cxnLst/>
            <a:rect l="l" t="t" r="r" b="b"/>
            <a:pathLst>
              <a:path w="1633289" h="1633289">
                <a:moveTo>
                  <a:pt x="0" y="0"/>
                </a:moveTo>
                <a:lnTo>
                  <a:pt x="1633290" y="0"/>
                </a:lnTo>
                <a:lnTo>
                  <a:pt x="1633290" y="1633289"/>
                </a:lnTo>
                <a:lnTo>
                  <a:pt x="0" y="1633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2425053" y="4185966"/>
            <a:ext cx="1177996" cy="1663920"/>
          </a:xfrm>
          <a:custGeom>
            <a:avLst/>
            <a:gdLst/>
            <a:ahLst/>
            <a:cxnLst/>
            <a:rect l="l" t="t" r="r" b="b"/>
            <a:pathLst>
              <a:path w="1177996" h="1663920">
                <a:moveTo>
                  <a:pt x="0" y="0"/>
                </a:moveTo>
                <a:lnTo>
                  <a:pt x="1177996" y="0"/>
                </a:lnTo>
                <a:lnTo>
                  <a:pt x="1177996" y="1663920"/>
                </a:lnTo>
                <a:lnTo>
                  <a:pt x="0" y="1663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5816067" y="6869917"/>
            <a:ext cx="2881747" cy="707605"/>
          </a:xfrm>
          <a:custGeom>
            <a:avLst/>
            <a:gdLst/>
            <a:ahLst/>
            <a:cxnLst/>
            <a:rect l="l" t="t" r="r" b="b"/>
            <a:pathLst>
              <a:path w="2881747" h="707605">
                <a:moveTo>
                  <a:pt x="0" y="0"/>
                </a:moveTo>
                <a:lnTo>
                  <a:pt x="2881747" y="0"/>
                </a:lnTo>
                <a:lnTo>
                  <a:pt x="2881747" y="707605"/>
                </a:lnTo>
                <a:lnTo>
                  <a:pt x="0" y="7076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2294733" y="2242405"/>
            <a:ext cx="1308316" cy="1308316"/>
          </a:xfrm>
          <a:custGeom>
            <a:avLst/>
            <a:gdLst/>
            <a:ahLst/>
            <a:cxnLst/>
            <a:rect l="l" t="t" r="r" b="b"/>
            <a:pathLst>
              <a:path w="1308316" h="1308316">
                <a:moveTo>
                  <a:pt x="0" y="0"/>
                </a:moveTo>
                <a:lnTo>
                  <a:pt x="1308316" y="0"/>
                </a:lnTo>
                <a:lnTo>
                  <a:pt x="1308316" y="1308316"/>
                </a:lnTo>
                <a:lnTo>
                  <a:pt x="0" y="1308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6261043" y="3486722"/>
            <a:ext cx="2031253" cy="1051173"/>
          </a:xfrm>
          <a:custGeom>
            <a:avLst/>
            <a:gdLst/>
            <a:ahLst/>
            <a:cxnLst/>
            <a:rect l="l" t="t" r="r" b="b"/>
            <a:pathLst>
              <a:path w="2031253" h="1051173">
                <a:moveTo>
                  <a:pt x="0" y="0"/>
                </a:moveTo>
                <a:lnTo>
                  <a:pt x="2031253" y="0"/>
                </a:lnTo>
                <a:lnTo>
                  <a:pt x="2031253" y="1051173"/>
                </a:lnTo>
                <a:lnTo>
                  <a:pt x="0" y="10511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3594704" y="6777456"/>
            <a:ext cx="3582164" cy="892526"/>
          </a:xfrm>
          <a:custGeom>
            <a:avLst/>
            <a:gdLst/>
            <a:ahLst/>
            <a:cxnLst/>
            <a:rect l="l" t="t" r="r" b="b"/>
            <a:pathLst>
              <a:path w="3582164" h="892526">
                <a:moveTo>
                  <a:pt x="0" y="0"/>
                </a:moveTo>
                <a:lnTo>
                  <a:pt x="3582164" y="0"/>
                </a:lnTo>
                <a:lnTo>
                  <a:pt x="3582164" y="892526"/>
                </a:lnTo>
                <a:lnTo>
                  <a:pt x="0" y="892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14118589" y="3585837"/>
            <a:ext cx="2534395" cy="2534395"/>
          </a:xfrm>
          <a:custGeom>
            <a:avLst/>
            <a:gdLst/>
            <a:ahLst/>
            <a:cxnLst/>
            <a:rect l="l" t="t" r="r" b="b"/>
            <a:pathLst>
              <a:path w="2534395" h="2534395">
                <a:moveTo>
                  <a:pt x="0" y="0"/>
                </a:moveTo>
                <a:lnTo>
                  <a:pt x="2534395" y="0"/>
                </a:lnTo>
                <a:lnTo>
                  <a:pt x="2534395" y="2534394"/>
                </a:lnTo>
                <a:lnTo>
                  <a:pt x="0" y="25343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TextBox 29"/>
          <p:cNvSpPr txBox="1"/>
          <p:nvPr/>
        </p:nvSpPr>
        <p:spPr>
          <a:xfrm>
            <a:off x="1775149" y="785715"/>
            <a:ext cx="15894036" cy="82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TÉCNOLOGÍAS Y SERVICIOS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51709" y="-1829"/>
            <a:ext cx="13936291" cy="10287000"/>
            <a:chOff x="0" y="0"/>
            <a:chExt cx="36704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0464" cy="2709333"/>
            </a:xfrm>
            <a:custGeom>
              <a:avLst/>
              <a:gdLst/>
              <a:ahLst/>
              <a:cxnLst/>
              <a:rect l="l" t="t" r="r" b="b"/>
              <a:pathLst>
                <a:path w="3670464" h="2709333">
                  <a:moveTo>
                    <a:pt x="0" y="0"/>
                  </a:moveTo>
                  <a:lnTo>
                    <a:pt x="3670464" y="0"/>
                  </a:lnTo>
                  <a:lnTo>
                    <a:pt x="36704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704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8348" y="3114678"/>
            <a:ext cx="4013361" cy="1618139"/>
            <a:chOff x="0" y="0"/>
            <a:chExt cx="2398021" cy="9668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98021" cy="966853"/>
            </a:xfrm>
            <a:custGeom>
              <a:avLst/>
              <a:gdLst/>
              <a:ahLst/>
              <a:cxnLst/>
              <a:rect l="l" t="t" r="r" b="b"/>
              <a:pathLst>
                <a:path w="2398021" h="966853">
                  <a:moveTo>
                    <a:pt x="0" y="0"/>
                  </a:moveTo>
                  <a:lnTo>
                    <a:pt x="2398021" y="0"/>
                  </a:lnTo>
                  <a:lnTo>
                    <a:pt x="2398021" y="966853"/>
                  </a:lnTo>
                  <a:lnTo>
                    <a:pt x="0" y="966853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398021" cy="1043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69"/>
                </a:lnSpc>
              </a:pPr>
              <a:r>
                <a:rPr lang="en-US" sz="38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Costo por fase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8348" y="6297993"/>
            <a:ext cx="4013361" cy="1680435"/>
            <a:chOff x="0" y="0"/>
            <a:chExt cx="2398021" cy="10040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8021" cy="1004076"/>
            </a:xfrm>
            <a:custGeom>
              <a:avLst/>
              <a:gdLst/>
              <a:ahLst/>
              <a:cxnLst/>
              <a:rect l="l" t="t" r="r" b="b"/>
              <a:pathLst>
                <a:path w="2398021" h="1004076">
                  <a:moveTo>
                    <a:pt x="0" y="0"/>
                  </a:moveTo>
                  <a:lnTo>
                    <a:pt x="2398021" y="0"/>
                  </a:lnTo>
                  <a:lnTo>
                    <a:pt x="2398021" y="1004076"/>
                  </a:lnTo>
                  <a:lnTo>
                    <a:pt x="0" y="1004076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398021" cy="1080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69"/>
                </a:lnSpc>
              </a:pPr>
              <a:r>
                <a:rPr lang="en-US" sz="38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Costo hh por rol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904210" y="5734050"/>
            <a:ext cx="6832857" cy="3696186"/>
          </a:xfrm>
          <a:custGeom>
            <a:avLst/>
            <a:gdLst/>
            <a:ahLst/>
            <a:cxnLst/>
            <a:rect l="l" t="t" r="r" b="b"/>
            <a:pathLst>
              <a:path w="6832857" h="3696186">
                <a:moveTo>
                  <a:pt x="0" y="0"/>
                </a:moveTo>
                <a:lnTo>
                  <a:pt x="6832857" y="0"/>
                </a:lnTo>
                <a:lnTo>
                  <a:pt x="6832857" y="3696186"/>
                </a:lnTo>
                <a:lnTo>
                  <a:pt x="0" y="3696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934299" y="2439272"/>
            <a:ext cx="6772680" cy="2702399"/>
          </a:xfrm>
          <a:custGeom>
            <a:avLst/>
            <a:gdLst/>
            <a:ahLst/>
            <a:cxnLst/>
            <a:rect l="l" t="t" r="r" b="b"/>
            <a:pathLst>
              <a:path w="6772680" h="2702399">
                <a:moveTo>
                  <a:pt x="0" y="0"/>
                </a:moveTo>
                <a:lnTo>
                  <a:pt x="6772679" y="0"/>
                </a:lnTo>
                <a:lnTo>
                  <a:pt x="6772679" y="2702399"/>
                </a:lnTo>
                <a:lnTo>
                  <a:pt x="0" y="2702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2535446" y="3923747"/>
            <a:ext cx="5056951" cy="5046437"/>
          </a:xfrm>
          <a:custGeom>
            <a:avLst/>
            <a:gdLst/>
            <a:ahLst/>
            <a:cxnLst/>
            <a:rect l="l" t="t" r="r" b="b"/>
            <a:pathLst>
              <a:path w="5056951" h="5046437">
                <a:moveTo>
                  <a:pt x="0" y="0"/>
                </a:moveTo>
                <a:lnTo>
                  <a:pt x="5056950" y="0"/>
                </a:lnTo>
                <a:lnTo>
                  <a:pt x="5056950" y="5046438"/>
                </a:lnTo>
                <a:lnTo>
                  <a:pt x="0" y="504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5050293" y="1025448"/>
            <a:ext cx="9424811" cy="82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1A1B1C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COSTOS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04174" y="3250087"/>
            <a:ext cx="4595694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 b="1" spc="-89">
                <a:solidFill>
                  <a:srgbClr val="1A1B1C"/>
                </a:solidFill>
                <a:latin typeface="Poppins Bold"/>
                <a:ea typeface="Poppins Bold"/>
                <a:cs typeface="Poppins Bold"/>
                <a:sym typeface="Poppins Bold"/>
              </a:rPr>
              <a:t>PLANILLA EDT Y COSTOS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4281" y="1452849"/>
            <a:ext cx="6433513" cy="7805451"/>
            <a:chOff x="0" y="0"/>
            <a:chExt cx="1694423" cy="2055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4423" cy="2055757"/>
            </a:xfrm>
            <a:custGeom>
              <a:avLst/>
              <a:gdLst/>
              <a:ahLst/>
              <a:cxnLst/>
              <a:rect l="l" t="t" r="r" b="b"/>
              <a:pathLst>
                <a:path w="1694423" h="2055757">
                  <a:moveTo>
                    <a:pt x="0" y="0"/>
                  </a:moveTo>
                  <a:lnTo>
                    <a:pt x="1694423" y="0"/>
                  </a:lnTo>
                  <a:lnTo>
                    <a:pt x="1694423" y="2055757"/>
                  </a:lnTo>
                  <a:lnTo>
                    <a:pt x="0" y="2055757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694423" cy="2074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5400000">
            <a:off x="-2705152" y="4682870"/>
            <a:ext cx="8229600" cy="92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900" b="1" spc="89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RETROSPECTIVA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99622" y="3740150"/>
            <a:ext cx="5078937" cy="330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8"/>
              </a:lnSpc>
            </a:pPr>
            <a:r>
              <a:rPr lang="en-US" sz="286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Victor Fuenzalida</a:t>
            </a:r>
          </a:p>
          <a:p>
            <a:pPr marL="617564" lvl="1" indent="-308782" algn="l">
              <a:lnSpc>
                <a:spcPts val="3718"/>
              </a:lnSpc>
              <a:buFont typeface="Arial"/>
              <a:buChar char="•"/>
            </a:pPr>
            <a:r>
              <a:rPr lang="en-US" sz="286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Administración de bases de datos (DBA)</a:t>
            </a:r>
          </a:p>
          <a:p>
            <a:pPr algn="l">
              <a:lnSpc>
                <a:spcPts val="3718"/>
              </a:lnSpc>
            </a:pPr>
            <a:r>
              <a:rPr lang="en-US" sz="2860" b="1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Geannelee Araya</a:t>
            </a:r>
          </a:p>
          <a:p>
            <a:pPr marL="617564" lvl="1" indent="-308782" algn="l">
              <a:lnSpc>
                <a:spcPts val="3718"/>
              </a:lnSpc>
              <a:buFont typeface="Arial"/>
              <a:buChar char="•"/>
            </a:pPr>
            <a:r>
              <a:rPr lang="en-US" sz="286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Diseño, desarrollo y administración de páginas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99622" y="2080152"/>
            <a:ext cx="4458210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spc="-89">
                <a:solidFill>
                  <a:srgbClr val="FF995C"/>
                </a:solidFill>
                <a:latin typeface="Poppins Bold"/>
                <a:ea typeface="Poppins Bold"/>
                <a:cs typeface="Poppins Bold"/>
                <a:sym typeface="Poppins Bold"/>
              </a:rPr>
              <a:t>PROYECCIONES LABORALES</a:t>
            </a:r>
          </a:p>
        </p:txBody>
      </p:sp>
      <p:sp>
        <p:nvSpPr>
          <p:cNvPr id="8" name="AutoShape 8"/>
          <p:cNvSpPr/>
          <p:nvPr/>
        </p:nvSpPr>
        <p:spPr>
          <a:xfrm>
            <a:off x="14273525" y="2137302"/>
            <a:ext cx="6492240" cy="0"/>
          </a:xfrm>
          <a:prstGeom prst="line">
            <a:avLst/>
          </a:prstGeom>
          <a:ln w="38100" cap="flat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2444281" y="1781240"/>
            <a:ext cx="6294186" cy="1141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2552" b="1" spc="-71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GESTIÓN DE ALCANCE</a:t>
            </a:r>
          </a:p>
          <a:p>
            <a:pPr marL="551073" lvl="1" indent="-275536" algn="l">
              <a:lnSpc>
                <a:spcPts val="3318"/>
              </a:lnSpc>
              <a:buFont typeface="Arial"/>
              <a:buChar char="•"/>
            </a:pPr>
            <a:r>
              <a:rPr lang="en-US" sz="2552" spc="-71">
                <a:solidFill>
                  <a:srgbClr val="000000"/>
                </a:solidFill>
                <a:latin typeface="TT Chocolates"/>
                <a:ea typeface="TT Chocolates"/>
                <a:cs typeface="TT Chocolates"/>
                <a:sym typeface="TT Chocolates"/>
              </a:rPr>
              <a:t>DEFINIR DESDE EL INICIO LA PRIORIDAD DE LOS MÓDULOS PARA EVITAR COLOCAR EN RIESGO EL PROYECTO </a:t>
            </a:r>
          </a:p>
          <a:p>
            <a:pPr algn="l">
              <a:lnSpc>
                <a:spcPts val="331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ctr">
              <a:lnSpc>
                <a:spcPts val="3318"/>
              </a:lnSpc>
            </a:pPr>
            <a:r>
              <a:rPr lang="en-US" sz="2552" b="1" spc="-71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DESAFÍOS TÉCNICOS</a:t>
            </a:r>
          </a:p>
          <a:p>
            <a:pPr marL="551073" lvl="1" indent="-275536" algn="l">
              <a:lnSpc>
                <a:spcPts val="3318"/>
              </a:lnSpc>
              <a:buFont typeface="Arial"/>
              <a:buChar char="•"/>
            </a:pPr>
            <a:r>
              <a:rPr lang="en-US" sz="2552" spc="-71">
                <a:solidFill>
                  <a:srgbClr val="000000"/>
                </a:solidFill>
                <a:latin typeface="TT Chocolates"/>
                <a:ea typeface="TT Chocolates"/>
                <a:cs typeface="TT Chocolates"/>
                <a:sym typeface="TT Chocolates"/>
              </a:rPr>
              <a:t>DIFICULTADES PARA PROGRAMAR EL SISTEMA POS DE INVENTARIO, DEBIDO A LA FALTA DE EXPERIENCIA Y HABILIDAD REALIZANDO ESTE TIPO DE SISTEMA</a:t>
            </a:r>
          </a:p>
          <a:p>
            <a:pPr algn="l">
              <a:lnSpc>
                <a:spcPts val="331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ctr">
              <a:lnSpc>
                <a:spcPts val="3318"/>
              </a:lnSpc>
            </a:pPr>
            <a:r>
              <a:rPr lang="en-US" sz="2552" b="1" spc="-71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MEJORAS</a:t>
            </a:r>
          </a:p>
          <a:p>
            <a:pPr marL="551073" lvl="1" indent="-275536" algn="l">
              <a:lnSpc>
                <a:spcPts val="3318"/>
              </a:lnSpc>
              <a:buFont typeface="Arial"/>
              <a:buChar char="•"/>
            </a:pPr>
            <a:r>
              <a:rPr lang="en-US" sz="2552" spc="-71">
                <a:solidFill>
                  <a:srgbClr val="000000"/>
                </a:solidFill>
                <a:latin typeface="TT Chocolates"/>
                <a:ea typeface="TT Chocolates"/>
                <a:cs typeface="TT Chocolates"/>
                <a:sym typeface="TT Chocolates"/>
              </a:rPr>
              <a:t>ESTUDIAR CON ANTERIORIDAD LAS TECNOLOGÍAS QUE SE VAN A UTILIZAR EN EL PROYECTO ANTES DE INICIARLO.</a:t>
            </a:r>
          </a:p>
          <a:p>
            <a:pPr algn="l">
              <a:lnSpc>
                <a:spcPts val="331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31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48"/>
              </a:lnSpc>
              <a:spcBef>
                <a:spcPct val="0"/>
              </a:spcBef>
            </a:pPr>
            <a:endParaRPr lang="en-US" sz="2552" spc="-71">
              <a:solidFill>
                <a:srgbClr val="000000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41485" y="3034392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5141485" y="4010202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5141485" y="4986012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5141485" y="6096066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4775665" cy="10287000"/>
            <a:chOff x="0" y="0"/>
            <a:chExt cx="1257788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7788" cy="2709333"/>
            </a:xfrm>
            <a:custGeom>
              <a:avLst/>
              <a:gdLst/>
              <a:ahLst/>
              <a:cxnLst/>
              <a:rect l="l" t="t" r="r" b="b"/>
              <a:pathLst>
                <a:path w="1257788" h="2709333">
                  <a:moveTo>
                    <a:pt x="0" y="0"/>
                  </a:moveTo>
                  <a:lnTo>
                    <a:pt x="1257788" y="0"/>
                  </a:lnTo>
                  <a:lnTo>
                    <a:pt x="1257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257788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1737473" y="3034392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0" name="AutoShape 10"/>
          <p:cNvSpPr/>
          <p:nvPr/>
        </p:nvSpPr>
        <p:spPr>
          <a:xfrm>
            <a:off x="11737473" y="4010202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1" name="AutoShape 11"/>
          <p:cNvSpPr/>
          <p:nvPr/>
        </p:nvSpPr>
        <p:spPr>
          <a:xfrm>
            <a:off x="11737473" y="4986012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>
            <a:off x="11737473" y="6096066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3" name="AutoShape 13"/>
          <p:cNvSpPr/>
          <p:nvPr/>
        </p:nvSpPr>
        <p:spPr>
          <a:xfrm>
            <a:off x="5141485" y="7204144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AutoShape 14"/>
          <p:cNvSpPr/>
          <p:nvPr/>
        </p:nvSpPr>
        <p:spPr>
          <a:xfrm>
            <a:off x="5141485" y="8179954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5" name="AutoShape 15"/>
          <p:cNvSpPr/>
          <p:nvPr/>
        </p:nvSpPr>
        <p:spPr>
          <a:xfrm>
            <a:off x="11737473" y="7204144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6" name="AutoShape 16"/>
          <p:cNvSpPr/>
          <p:nvPr/>
        </p:nvSpPr>
        <p:spPr>
          <a:xfrm>
            <a:off x="11737473" y="8179954"/>
            <a:ext cx="6386659" cy="0"/>
          </a:xfrm>
          <a:prstGeom prst="line">
            <a:avLst/>
          </a:prstGeom>
          <a:ln w="57150" cap="rnd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0" y="2139228"/>
            <a:ext cx="4775665" cy="6356958"/>
          </a:xfrm>
          <a:custGeom>
            <a:avLst/>
            <a:gdLst/>
            <a:ahLst/>
            <a:cxnLst/>
            <a:rect l="l" t="t" r="r" b="b"/>
            <a:pathLst>
              <a:path w="4775665" h="6356958">
                <a:moveTo>
                  <a:pt x="0" y="0"/>
                </a:moveTo>
                <a:lnTo>
                  <a:pt x="4775665" y="0"/>
                </a:lnTo>
                <a:lnTo>
                  <a:pt x="477566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9138069" y="824700"/>
            <a:ext cx="6788351" cy="92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6"/>
              </a:lnSpc>
              <a:spcBef>
                <a:spcPct val="0"/>
              </a:spcBef>
            </a:pPr>
            <a:r>
              <a:rPr lang="en-US" sz="5900" b="1" u="none" strike="noStrike" spc="890">
                <a:solidFill>
                  <a:srgbClr val="11483B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CONTENIDO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61138" y="2360210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¿Quiénes somos?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14094" y="2360210"/>
            <a:ext cx="469977" cy="42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 b="1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61138" y="5421884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Objetivos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14094" y="5421884"/>
            <a:ext cx="469977" cy="42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 b="1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61138" y="3336020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Problemática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14094" y="3336020"/>
            <a:ext cx="469977" cy="42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 b="1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61138" y="4311830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Solución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14094" y="4311830"/>
            <a:ext cx="469977" cy="42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 b="1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57126" y="2360210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Topología proyecto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10082" y="2463587"/>
            <a:ext cx="469977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07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57126" y="5421884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Costos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10082" y="5525261"/>
            <a:ext cx="469977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10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57126" y="3336020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Tecnologías y Factibilidad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10082" y="3439397"/>
            <a:ext cx="469977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08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57126" y="4311830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Etapas Implementación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10082" y="4415207"/>
            <a:ext cx="469977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09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61138" y="6529962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Metodología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214094" y="6529962"/>
            <a:ext cx="469977" cy="42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 b="1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961138" y="7505772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Roles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14094" y="7505772"/>
            <a:ext cx="469977" cy="42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 b="1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57126" y="6529962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Demostración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10082" y="6529962"/>
            <a:ext cx="469977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11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557126" y="7505772"/>
            <a:ext cx="5468799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Conclusión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10082" y="7505772"/>
            <a:ext cx="469977" cy="42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sz="238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12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758661" cy="10287000"/>
            <a:chOff x="0" y="0"/>
            <a:chExt cx="23068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6808" cy="2709333"/>
            </a:xfrm>
            <a:custGeom>
              <a:avLst/>
              <a:gdLst/>
              <a:ahLst/>
              <a:cxnLst/>
              <a:rect l="l" t="t" r="r" b="b"/>
              <a:pathLst>
                <a:path w="2306808" h="2709333">
                  <a:moveTo>
                    <a:pt x="0" y="0"/>
                  </a:moveTo>
                  <a:lnTo>
                    <a:pt x="2306808" y="0"/>
                  </a:lnTo>
                  <a:lnTo>
                    <a:pt x="23068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306808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84489" y="-199053"/>
            <a:ext cx="9529339" cy="11639161"/>
          </a:xfrm>
          <a:custGeom>
            <a:avLst/>
            <a:gdLst/>
            <a:ahLst/>
            <a:cxnLst/>
            <a:rect l="l" t="t" r="r" b="b"/>
            <a:pathLst>
              <a:path w="9529339" h="11639161">
                <a:moveTo>
                  <a:pt x="0" y="0"/>
                </a:moveTo>
                <a:lnTo>
                  <a:pt x="9529340" y="0"/>
                </a:lnTo>
                <a:lnTo>
                  <a:pt x="9529340" y="11639161"/>
                </a:lnTo>
                <a:lnTo>
                  <a:pt x="0" y="11639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63" b="-543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267523" y="4552188"/>
            <a:ext cx="6223616" cy="126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03"/>
              </a:lnSpc>
            </a:pPr>
            <a:r>
              <a:rPr lang="en-US" sz="8903" b="1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GRACIAS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5231" y="770988"/>
            <a:ext cx="4157055" cy="8229600"/>
          </a:xfrm>
          <a:custGeom>
            <a:avLst/>
            <a:gdLst/>
            <a:ahLst/>
            <a:cxnLst/>
            <a:rect l="l" t="t" r="r" b="b"/>
            <a:pathLst>
              <a:path w="4157055" h="8229600">
                <a:moveTo>
                  <a:pt x="0" y="0"/>
                </a:moveTo>
                <a:lnTo>
                  <a:pt x="4157055" y="0"/>
                </a:lnTo>
                <a:lnTo>
                  <a:pt x="41570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0" r="-561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2682943" y="8325173"/>
            <a:ext cx="4071151" cy="933127"/>
            <a:chOff x="0" y="0"/>
            <a:chExt cx="1072237" cy="2457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2237" cy="245762"/>
            </a:xfrm>
            <a:custGeom>
              <a:avLst/>
              <a:gdLst/>
              <a:ahLst/>
              <a:cxnLst/>
              <a:rect l="l" t="t" r="r" b="b"/>
              <a:pathLst>
                <a:path w="1072237" h="245762">
                  <a:moveTo>
                    <a:pt x="0" y="0"/>
                  </a:moveTo>
                  <a:lnTo>
                    <a:pt x="1072237" y="0"/>
                  </a:lnTo>
                  <a:lnTo>
                    <a:pt x="1072237" y="245762"/>
                  </a:lnTo>
                  <a:lnTo>
                    <a:pt x="0" y="245762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72237" cy="28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spc="-72">
                  <a:solidFill>
                    <a:srgbClr val="11483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GEANNELEE ARAYA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32179" y="0"/>
            <a:ext cx="6165346" cy="10379151"/>
            <a:chOff x="0" y="0"/>
            <a:chExt cx="1623795" cy="2733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3795" cy="2733603"/>
            </a:xfrm>
            <a:custGeom>
              <a:avLst/>
              <a:gdLst/>
              <a:ahLst/>
              <a:cxnLst/>
              <a:rect l="l" t="t" r="r" b="b"/>
              <a:pathLst>
                <a:path w="1623795" h="2733603">
                  <a:moveTo>
                    <a:pt x="0" y="0"/>
                  </a:moveTo>
                  <a:lnTo>
                    <a:pt x="1623795" y="0"/>
                  </a:lnTo>
                  <a:lnTo>
                    <a:pt x="1623795" y="2733603"/>
                  </a:lnTo>
                  <a:lnTo>
                    <a:pt x="0" y="2733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23795" cy="2771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2951018" y="3598717"/>
            <a:ext cx="6492240" cy="0"/>
          </a:xfrm>
          <a:prstGeom prst="line">
            <a:avLst/>
          </a:prstGeom>
          <a:ln w="38100" cap="flat">
            <a:solidFill>
              <a:srgbClr val="FF995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979568" y="770988"/>
            <a:ext cx="4157055" cy="8229600"/>
          </a:xfrm>
          <a:custGeom>
            <a:avLst/>
            <a:gdLst/>
            <a:ahLst/>
            <a:cxnLst/>
            <a:rect l="l" t="t" r="r" b="b"/>
            <a:pathLst>
              <a:path w="4157055" h="8229600">
                <a:moveTo>
                  <a:pt x="0" y="0"/>
                </a:moveTo>
                <a:lnTo>
                  <a:pt x="4157056" y="0"/>
                </a:lnTo>
                <a:lnTo>
                  <a:pt x="41570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983" r="-4898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7237280" y="8325173"/>
            <a:ext cx="4071151" cy="933127"/>
            <a:chOff x="0" y="0"/>
            <a:chExt cx="1072237" cy="2457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2237" cy="245762"/>
            </a:xfrm>
            <a:custGeom>
              <a:avLst/>
              <a:gdLst/>
              <a:ahLst/>
              <a:cxnLst/>
              <a:rect l="l" t="t" r="r" b="b"/>
              <a:pathLst>
                <a:path w="1072237" h="245762">
                  <a:moveTo>
                    <a:pt x="0" y="0"/>
                  </a:moveTo>
                  <a:lnTo>
                    <a:pt x="1072237" y="0"/>
                  </a:lnTo>
                  <a:lnTo>
                    <a:pt x="1072237" y="245762"/>
                  </a:lnTo>
                  <a:lnTo>
                    <a:pt x="0" y="245762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72237" cy="28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spc="-72">
                  <a:solidFill>
                    <a:srgbClr val="11483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VÍCTOR FUENZALIDA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951018" y="3836842"/>
            <a:ext cx="4716835" cy="683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243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G. Araya</a:t>
            </a:r>
          </a:p>
          <a:p>
            <a:pPr algn="l">
              <a:lnSpc>
                <a:spcPts val="3170"/>
              </a:lnSpc>
            </a:pPr>
            <a:r>
              <a:rPr lang="en-US" sz="243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Áreas de interés:</a:t>
            </a:r>
          </a:p>
          <a:p>
            <a:pPr marL="526496" lvl="1" indent="-263248" algn="l">
              <a:lnSpc>
                <a:spcPts val="3170"/>
              </a:lnSpc>
              <a:buFont typeface="Arial"/>
              <a:buChar char="•"/>
            </a:pPr>
            <a:r>
              <a:rPr lang="en-US" sz="243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Diseño web</a:t>
            </a:r>
          </a:p>
          <a:p>
            <a:pPr marL="526496" lvl="1" indent="-263248" algn="l">
              <a:lnSpc>
                <a:spcPts val="3170"/>
              </a:lnSpc>
              <a:buFont typeface="Arial"/>
              <a:buChar char="•"/>
            </a:pPr>
            <a:r>
              <a:rPr lang="en-US" sz="243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Gestión de proyectos ágiles</a:t>
            </a:r>
          </a:p>
          <a:p>
            <a:pPr marL="526496" lvl="1" indent="-263248" algn="l">
              <a:lnSpc>
                <a:spcPts val="3170"/>
              </a:lnSpc>
              <a:buFont typeface="Arial"/>
              <a:buChar char="•"/>
            </a:pPr>
            <a:r>
              <a:rPr lang="en-US" sz="243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Administración de Sistemas de Información </a:t>
            </a:r>
          </a:p>
          <a:p>
            <a:pPr algn="l">
              <a:lnSpc>
                <a:spcPts val="3170"/>
              </a:lnSpc>
            </a:pPr>
            <a:endParaRPr lang="en-US" sz="2438">
              <a:solidFill>
                <a:srgbClr val="1A1B1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170"/>
              </a:lnSpc>
            </a:pPr>
            <a:r>
              <a:rPr lang="en-US" sz="243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V. Fuenzalida</a:t>
            </a:r>
          </a:p>
          <a:p>
            <a:pPr algn="l">
              <a:lnSpc>
                <a:spcPts val="3170"/>
              </a:lnSpc>
            </a:pPr>
            <a:r>
              <a:rPr lang="en-US" sz="243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Áreas de interés:</a:t>
            </a:r>
          </a:p>
          <a:p>
            <a:pPr marL="526496" lvl="1" indent="-263248" algn="l">
              <a:lnSpc>
                <a:spcPts val="3170"/>
              </a:lnSpc>
              <a:buFont typeface="Arial"/>
              <a:buChar char="•"/>
            </a:pPr>
            <a:r>
              <a:rPr lang="en-US" sz="243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Administración de sistemas de información</a:t>
            </a:r>
          </a:p>
          <a:p>
            <a:pPr marL="526496" lvl="1" indent="-263248" algn="l">
              <a:lnSpc>
                <a:spcPts val="3170"/>
              </a:lnSpc>
              <a:buFont typeface="Arial"/>
              <a:buChar char="•"/>
            </a:pPr>
            <a:r>
              <a:rPr lang="en-US" sz="243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Inteligencia de negocios</a:t>
            </a:r>
          </a:p>
          <a:p>
            <a:pPr algn="l">
              <a:lnSpc>
                <a:spcPts val="2610"/>
              </a:lnSpc>
            </a:pPr>
            <a:r>
              <a:rPr lang="en-US" sz="2008">
                <a:solidFill>
                  <a:srgbClr val="1A1B1C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l">
              <a:lnSpc>
                <a:spcPts val="2610"/>
              </a:lnSpc>
            </a:pPr>
            <a:endParaRPr lang="en-US" sz="2008">
              <a:solidFill>
                <a:srgbClr val="1A1B1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610"/>
              </a:lnSpc>
            </a:pPr>
            <a:endParaRPr lang="en-US" sz="2008">
              <a:solidFill>
                <a:srgbClr val="1A1B1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610"/>
              </a:lnSpc>
            </a:pPr>
            <a:endParaRPr lang="en-US" sz="2008">
              <a:solidFill>
                <a:srgbClr val="1A1B1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610"/>
              </a:lnSpc>
            </a:pPr>
            <a:endParaRPr lang="en-US" sz="2008">
              <a:solidFill>
                <a:srgbClr val="1A1B1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51018" y="2887517"/>
            <a:ext cx="513194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1">
                <a:solidFill>
                  <a:srgbClr val="1A1B1C"/>
                </a:solidFill>
                <a:latin typeface="Poppins Bold"/>
                <a:ea typeface="Poppins Bold"/>
                <a:cs typeface="Poppins Bold"/>
                <a:sym typeface="Poppins Bold"/>
              </a:rPr>
              <a:t>EQUIPO DE TRABAJO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219502" y="4682870"/>
            <a:ext cx="8983896" cy="92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900" b="1" spc="89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¿QUIÉNES SOMOS?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50293" y="0"/>
            <a:ext cx="13237707" cy="10287000"/>
            <a:chOff x="0" y="0"/>
            <a:chExt cx="348647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6474" cy="2709333"/>
            </a:xfrm>
            <a:custGeom>
              <a:avLst/>
              <a:gdLst/>
              <a:ahLst/>
              <a:cxnLst/>
              <a:rect l="l" t="t" r="r" b="b"/>
              <a:pathLst>
                <a:path w="3486474" h="2709333">
                  <a:moveTo>
                    <a:pt x="0" y="0"/>
                  </a:moveTo>
                  <a:lnTo>
                    <a:pt x="3486474" y="0"/>
                  </a:lnTo>
                  <a:lnTo>
                    <a:pt x="34864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8647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373754" cy="6728117"/>
          </a:xfrm>
          <a:custGeom>
            <a:avLst/>
            <a:gdLst/>
            <a:ahLst/>
            <a:cxnLst/>
            <a:rect l="l" t="t" r="r" b="b"/>
            <a:pathLst>
              <a:path w="5373754" h="6728117">
                <a:moveTo>
                  <a:pt x="0" y="0"/>
                </a:moveTo>
                <a:lnTo>
                  <a:pt x="5373754" y="0"/>
                </a:lnTo>
                <a:lnTo>
                  <a:pt x="5373754" y="6728117"/>
                </a:lnTo>
                <a:lnTo>
                  <a:pt x="0" y="672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02" b="-320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237108" y="5358370"/>
            <a:ext cx="5610862" cy="7359879"/>
          </a:xfrm>
          <a:custGeom>
            <a:avLst/>
            <a:gdLst/>
            <a:ahLst/>
            <a:cxnLst/>
            <a:rect l="l" t="t" r="r" b="b"/>
            <a:pathLst>
              <a:path w="5610862" h="7359879">
                <a:moveTo>
                  <a:pt x="0" y="0"/>
                </a:moveTo>
                <a:lnTo>
                  <a:pt x="5610862" y="0"/>
                </a:lnTo>
                <a:lnTo>
                  <a:pt x="5610862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1" b="-78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623370" y="4141094"/>
            <a:ext cx="10958393" cy="144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403" lvl="1" indent="-316201" algn="l">
              <a:lnSpc>
                <a:spcPts val="3807"/>
              </a:lnSpc>
              <a:buFont typeface="Arial"/>
              <a:buChar char="•"/>
            </a:pPr>
            <a:r>
              <a:rPr lang="en-US" sz="29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Procedimientos manuales improvisados llevan a dificultades en la administración del inventario y un descontrol en el flujo de ventas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2895" y="2943811"/>
            <a:ext cx="11419578" cy="82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1A1B1C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ORIGEN PROBLEMÁTICA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978729" y="1410493"/>
            <a:ext cx="2545257" cy="14371361"/>
            <a:chOff x="0" y="0"/>
            <a:chExt cx="758533" cy="42829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533" cy="4282927"/>
            </a:xfrm>
            <a:custGeom>
              <a:avLst/>
              <a:gdLst/>
              <a:ahLst/>
              <a:cxnLst/>
              <a:rect l="l" t="t" r="r" b="b"/>
              <a:pathLst>
                <a:path w="758533" h="4282927">
                  <a:moveTo>
                    <a:pt x="252981" y="19070"/>
                  </a:moveTo>
                  <a:cubicBezTo>
                    <a:pt x="291743" y="7556"/>
                    <a:pt x="336080" y="0"/>
                    <a:pt x="379471" y="0"/>
                  </a:cubicBezTo>
                  <a:cubicBezTo>
                    <a:pt x="422863" y="0"/>
                    <a:pt x="464617" y="6476"/>
                    <a:pt x="503095" y="17990"/>
                  </a:cubicBezTo>
                  <a:cubicBezTo>
                    <a:pt x="503915" y="18350"/>
                    <a:pt x="504734" y="18350"/>
                    <a:pt x="505552" y="18710"/>
                  </a:cubicBezTo>
                  <a:cubicBezTo>
                    <a:pt x="650054" y="64765"/>
                    <a:pt x="756486" y="186379"/>
                    <a:pt x="758533" y="405583"/>
                  </a:cubicBezTo>
                  <a:lnTo>
                    <a:pt x="758533" y="4282927"/>
                  </a:lnTo>
                  <a:lnTo>
                    <a:pt x="0" y="4282927"/>
                  </a:lnTo>
                  <a:lnTo>
                    <a:pt x="0" y="408461"/>
                  </a:lnTo>
                  <a:cubicBezTo>
                    <a:pt x="2047" y="185660"/>
                    <a:pt x="106841" y="64045"/>
                    <a:pt x="252981" y="19070"/>
                  </a:cubicBez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7475"/>
              <a:ext cx="758533" cy="4165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614549" y="-2758366"/>
            <a:ext cx="5081535" cy="14563444"/>
            <a:chOff x="0" y="0"/>
            <a:chExt cx="1514390" cy="43401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4390" cy="4340171"/>
            </a:xfrm>
            <a:custGeom>
              <a:avLst/>
              <a:gdLst/>
              <a:ahLst/>
              <a:cxnLst/>
              <a:rect l="l" t="t" r="r" b="b"/>
              <a:pathLst>
                <a:path w="1514390" h="4340171">
                  <a:moveTo>
                    <a:pt x="505069" y="19070"/>
                  </a:moveTo>
                  <a:cubicBezTo>
                    <a:pt x="582458" y="7556"/>
                    <a:pt x="670974" y="0"/>
                    <a:pt x="757603" y="0"/>
                  </a:cubicBezTo>
                  <a:cubicBezTo>
                    <a:pt x="844234" y="0"/>
                    <a:pt x="927596" y="6476"/>
                    <a:pt x="1004416" y="17990"/>
                  </a:cubicBezTo>
                  <a:cubicBezTo>
                    <a:pt x="1006053" y="18350"/>
                    <a:pt x="1007686" y="18350"/>
                    <a:pt x="1009320" y="18710"/>
                  </a:cubicBezTo>
                  <a:cubicBezTo>
                    <a:pt x="1297814" y="64765"/>
                    <a:pt x="1510304" y="186379"/>
                    <a:pt x="1514390" y="406855"/>
                  </a:cubicBezTo>
                  <a:lnTo>
                    <a:pt x="1514390" y="4340171"/>
                  </a:lnTo>
                  <a:lnTo>
                    <a:pt x="0" y="4340171"/>
                  </a:lnTo>
                  <a:lnTo>
                    <a:pt x="0" y="409774"/>
                  </a:lnTo>
                  <a:cubicBezTo>
                    <a:pt x="4086" y="185660"/>
                    <a:pt x="213306" y="64045"/>
                    <a:pt x="505069" y="19070"/>
                  </a:cubicBez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7475"/>
              <a:ext cx="1514390" cy="4222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94225" y="7064123"/>
            <a:ext cx="1037239" cy="877077"/>
          </a:xfrm>
          <a:custGeom>
            <a:avLst/>
            <a:gdLst/>
            <a:ahLst/>
            <a:cxnLst/>
            <a:rect l="l" t="t" r="r" b="b"/>
            <a:pathLst>
              <a:path w="1037239" h="877077">
                <a:moveTo>
                  <a:pt x="0" y="0"/>
                </a:moveTo>
                <a:lnTo>
                  <a:pt x="1037239" y="0"/>
                </a:lnTo>
                <a:lnTo>
                  <a:pt x="1037239" y="877078"/>
                </a:lnTo>
                <a:lnTo>
                  <a:pt x="0" y="87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0" y="68422"/>
            <a:ext cx="15783771" cy="1599389"/>
            <a:chOff x="0" y="0"/>
            <a:chExt cx="4157043" cy="4212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57043" cy="421238"/>
            </a:xfrm>
            <a:custGeom>
              <a:avLst/>
              <a:gdLst/>
              <a:ahLst/>
              <a:cxnLst/>
              <a:rect l="l" t="t" r="r" b="b"/>
              <a:pathLst>
                <a:path w="4157043" h="421238">
                  <a:moveTo>
                    <a:pt x="0" y="0"/>
                  </a:moveTo>
                  <a:lnTo>
                    <a:pt x="4157043" y="0"/>
                  </a:lnTo>
                  <a:lnTo>
                    <a:pt x="4157043" y="421238"/>
                  </a:lnTo>
                  <a:lnTo>
                    <a:pt x="0" y="421238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157043" cy="430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967135" y="8148275"/>
            <a:ext cx="1037239" cy="895797"/>
          </a:xfrm>
          <a:custGeom>
            <a:avLst/>
            <a:gdLst/>
            <a:ahLst/>
            <a:cxnLst/>
            <a:rect l="l" t="t" r="r" b="b"/>
            <a:pathLst>
              <a:path w="1037239" h="895797">
                <a:moveTo>
                  <a:pt x="0" y="0"/>
                </a:moveTo>
                <a:lnTo>
                  <a:pt x="1037239" y="0"/>
                </a:lnTo>
                <a:lnTo>
                  <a:pt x="1037239" y="895798"/>
                </a:lnTo>
                <a:lnTo>
                  <a:pt x="0" y="895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4819944" y="3967751"/>
            <a:ext cx="1184429" cy="1111210"/>
          </a:xfrm>
          <a:custGeom>
            <a:avLst/>
            <a:gdLst/>
            <a:ahLst/>
            <a:cxnLst/>
            <a:rect l="l" t="t" r="r" b="b"/>
            <a:pathLst>
              <a:path w="1184429" h="1111210">
                <a:moveTo>
                  <a:pt x="0" y="0"/>
                </a:moveTo>
                <a:lnTo>
                  <a:pt x="1184430" y="0"/>
                </a:lnTo>
                <a:lnTo>
                  <a:pt x="1184430" y="1111210"/>
                </a:lnTo>
                <a:lnTo>
                  <a:pt x="0" y="1111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6377995" y="2999849"/>
            <a:ext cx="11487018" cy="39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924" lvl="1" indent="-289462" algn="l">
              <a:lnSpc>
                <a:spcPts val="3485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del inventario y de productos</a:t>
            </a:r>
          </a:p>
          <a:p>
            <a:pPr marL="578924" lvl="1" indent="-289462" algn="l">
              <a:lnSpc>
                <a:spcPts val="3485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Registro de ventas  </a:t>
            </a:r>
          </a:p>
          <a:p>
            <a:pPr marL="578924" lvl="1" indent="-289462" algn="l">
              <a:lnSpc>
                <a:spcPts val="3485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Control del inventario y del personal al administrador</a:t>
            </a:r>
          </a:p>
          <a:p>
            <a:pPr marL="578924" lvl="1" indent="-289462" algn="l">
              <a:lnSpc>
                <a:spcPts val="3485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Uso de lector de código de barras para escanear los productos al realizar las venta</a:t>
            </a:r>
          </a:p>
          <a:p>
            <a:pPr marL="578924" lvl="1" indent="-289462" algn="l">
              <a:lnSpc>
                <a:spcPts val="3485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Generación de reportes acerca del estado de los productos </a:t>
            </a:r>
          </a:p>
          <a:p>
            <a:pPr marL="578924" lvl="1" indent="-289462" algn="l">
              <a:lnSpc>
                <a:spcPts val="3485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Interfaz amigable para el usuario.</a:t>
            </a:r>
          </a:p>
          <a:p>
            <a:pPr marL="578924" lvl="1" indent="-289462" algn="l">
              <a:lnSpc>
                <a:spcPts val="3485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Perfiles acordes al rol del trabajador.</a:t>
            </a:r>
          </a:p>
          <a:p>
            <a:pPr algn="l">
              <a:lnSpc>
                <a:spcPts val="3101"/>
              </a:lnSpc>
            </a:pPr>
            <a:endParaRPr lang="en-US" sz="268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59064" y="2247949"/>
            <a:ext cx="9216790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spc="-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APLICACIÓN POS DE INVENTARIO INTELIGENTE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2175894" y="5129231"/>
            <a:ext cx="6672519" cy="1504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1"/>
              </a:lnSpc>
            </a:pPr>
            <a:r>
              <a:rPr lang="en-US" sz="5001" b="1" spc="755">
                <a:solidFill>
                  <a:srgbClr val="545454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SOLUCIÓN INFORMÁTICA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59064" y="7471355"/>
            <a:ext cx="5532011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200" b="1" spc="-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WEB “LA MARTITA”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248" y="360591"/>
            <a:ext cx="15207523" cy="82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MARKET POS + WEB PROMOCIONAL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7995" y="8211765"/>
            <a:ext cx="10781148" cy="105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051" lvl="1" indent="-260026" algn="l">
              <a:lnSpc>
                <a:spcPts val="2770"/>
              </a:lnSpc>
              <a:spcBef>
                <a:spcPct val="0"/>
              </a:spcBef>
              <a:buFont typeface="Arial"/>
              <a:buChar char="•"/>
            </a:pPr>
            <a:r>
              <a:rPr lang="en-US" sz="2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Evitar la pérdida de productos por vencer </a:t>
            </a:r>
          </a:p>
          <a:p>
            <a:pPr marL="520051" lvl="1" indent="-260026" algn="l">
              <a:lnSpc>
                <a:spcPts val="2770"/>
              </a:lnSpc>
              <a:spcBef>
                <a:spcPct val="0"/>
              </a:spcBef>
              <a:buFont typeface="Arial"/>
              <a:buChar char="•"/>
            </a:pPr>
            <a:r>
              <a:rPr lang="en-US" sz="2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Crear una imagen de negocio sólida</a:t>
            </a:r>
          </a:p>
          <a:p>
            <a:pPr marL="520051" lvl="1" indent="-260026" algn="l">
              <a:lnSpc>
                <a:spcPts val="2770"/>
              </a:lnSpc>
              <a:spcBef>
                <a:spcPct val="0"/>
              </a:spcBef>
              <a:buFont typeface="Arial"/>
              <a:buChar char="•"/>
            </a:pPr>
            <a:r>
              <a:rPr lang="en-US" sz="2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Captar nuevos clientes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6983" y="1182036"/>
            <a:ext cx="13712643" cy="8959344"/>
          </a:xfrm>
          <a:custGeom>
            <a:avLst/>
            <a:gdLst/>
            <a:ahLst/>
            <a:cxnLst/>
            <a:rect l="l" t="t" r="r" b="b"/>
            <a:pathLst>
              <a:path w="13712643" h="8959344">
                <a:moveTo>
                  <a:pt x="0" y="0"/>
                </a:moveTo>
                <a:lnTo>
                  <a:pt x="13712642" y="0"/>
                </a:lnTo>
                <a:lnTo>
                  <a:pt x="13712642" y="8959343"/>
                </a:lnTo>
                <a:lnTo>
                  <a:pt x="0" y="8959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576248" y="360591"/>
            <a:ext cx="15207523" cy="82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MODELO CANVAS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56430" y="8973066"/>
            <a:ext cx="1016753" cy="990872"/>
          </a:xfrm>
          <a:custGeom>
            <a:avLst/>
            <a:gdLst/>
            <a:ahLst/>
            <a:cxnLst/>
            <a:rect l="l" t="t" r="r" b="b"/>
            <a:pathLst>
              <a:path w="1016753" h="990872">
                <a:moveTo>
                  <a:pt x="0" y="0"/>
                </a:moveTo>
                <a:lnTo>
                  <a:pt x="1016753" y="0"/>
                </a:lnTo>
                <a:lnTo>
                  <a:pt x="1016753" y="990872"/>
                </a:lnTo>
                <a:lnTo>
                  <a:pt x="0" y="990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28700" y="5346971"/>
            <a:ext cx="1883703" cy="188370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5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5530246" cy="2597012"/>
            <a:chOff x="0" y="0"/>
            <a:chExt cx="4090271" cy="6839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90271" cy="683987"/>
            </a:xfrm>
            <a:custGeom>
              <a:avLst/>
              <a:gdLst/>
              <a:ahLst/>
              <a:cxnLst/>
              <a:rect l="l" t="t" r="r" b="b"/>
              <a:pathLst>
                <a:path w="4090271" h="683987">
                  <a:moveTo>
                    <a:pt x="0" y="0"/>
                  </a:moveTo>
                  <a:lnTo>
                    <a:pt x="4090271" y="0"/>
                  </a:lnTo>
                  <a:lnTo>
                    <a:pt x="4090271" y="683987"/>
                  </a:lnTo>
                  <a:lnTo>
                    <a:pt x="0" y="683987"/>
                  </a:ln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090271" cy="693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097872"/>
            <a:ext cx="1883703" cy="188370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48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96796" y="3479089"/>
            <a:ext cx="1347511" cy="1121270"/>
          </a:xfrm>
          <a:custGeom>
            <a:avLst/>
            <a:gdLst/>
            <a:ahLst/>
            <a:cxnLst/>
            <a:rect l="l" t="t" r="r" b="b"/>
            <a:pathLst>
              <a:path w="1347511" h="1121270">
                <a:moveTo>
                  <a:pt x="0" y="0"/>
                </a:moveTo>
                <a:lnTo>
                  <a:pt x="1347511" y="0"/>
                </a:lnTo>
                <a:lnTo>
                  <a:pt x="1347511" y="1121269"/>
                </a:lnTo>
                <a:lnTo>
                  <a:pt x="0" y="112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306321" y="5756779"/>
            <a:ext cx="1490827" cy="1064086"/>
          </a:xfrm>
          <a:custGeom>
            <a:avLst/>
            <a:gdLst/>
            <a:ahLst/>
            <a:cxnLst/>
            <a:rect l="l" t="t" r="r" b="b"/>
            <a:pathLst>
              <a:path w="1490827" h="1064086">
                <a:moveTo>
                  <a:pt x="0" y="0"/>
                </a:moveTo>
                <a:lnTo>
                  <a:pt x="1490827" y="0"/>
                </a:lnTo>
                <a:lnTo>
                  <a:pt x="1490827" y="1064086"/>
                </a:lnTo>
                <a:lnTo>
                  <a:pt x="0" y="10640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1028700" y="1009650"/>
            <a:ext cx="9424811" cy="82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3"/>
              </a:lnSpc>
            </a:pPr>
            <a:r>
              <a:rPr lang="en-US" sz="5301" b="1" spc="800">
                <a:solidFill>
                  <a:srgbClr val="FFFFFF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OBJETIVOS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972" y="6231672"/>
            <a:ext cx="12338850" cy="350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48" lvl="1" indent="-292324" algn="l">
              <a:lnSpc>
                <a:spcPts val="3520"/>
              </a:lnSpc>
              <a:buFont typeface="Arial"/>
              <a:buChar char="•"/>
            </a:pPr>
            <a:r>
              <a:rPr lang="en-US" sz="27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Reducir las pérdidas de ventas por vencimiento de productos</a:t>
            </a:r>
          </a:p>
          <a:p>
            <a:pPr marL="584648" lvl="1" indent="-292324" algn="l">
              <a:lnSpc>
                <a:spcPts val="3520"/>
              </a:lnSpc>
              <a:buFont typeface="Arial"/>
              <a:buChar char="•"/>
            </a:pPr>
            <a:r>
              <a:rPr lang="en-US" sz="27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Ayudar la toma de decisiones del negocio basándose en el análisis de datos</a:t>
            </a:r>
          </a:p>
          <a:p>
            <a:pPr marL="584648" lvl="1" indent="-292324" algn="l">
              <a:lnSpc>
                <a:spcPts val="3520"/>
              </a:lnSpc>
              <a:buFont typeface="Arial"/>
              <a:buChar char="•"/>
            </a:pPr>
            <a:r>
              <a:rPr lang="en-US" sz="27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Llevar un registro de los productos y las ventas en general y por cada vendedor</a:t>
            </a:r>
          </a:p>
          <a:p>
            <a:pPr marL="584648" lvl="1" indent="-292324" algn="l">
              <a:lnSpc>
                <a:spcPts val="3520"/>
              </a:lnSpc>
              <a:buFont typeface="Arial"/>
              <a:buChar char="•"/>
            </a:pPr>
            <a:r>
              <a:rPr lang="en-US" sz="27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Aumentar los ingresos</a:t>
            </a:r>
          </a:p>
          <a:p>
            <a:pPr marL="584648" lvl="1" indent="-292324" algn="l">
              <a:lnSpc>
                <a:spcPts val="3520"/>
              </a:lnSpc>
              <a:buFont typeface="Arial"/>
              <a:buChar char="•"/>
            </a:pPr>
            <a:r>
              <a:rPr lang="en-US" sz="27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Aumentar la velocidad de atención al cliente</a:t>
            </a:r>
          </a:p>
          <a:p>
            <a:pPr algn="l">
              <a:lnSpc>
                <a:spcPts val="3260"/>
              </a:lnSpc>
            </a:pPr>
            <a:endParaRPr lang="en-US" sz="270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62568" y="5493291"/>
            <a:ext cx="4724252" cy="46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52"/>
              </a:lnSpc>
              <a:spcBef>
                <a:spcPct val="0"/>
              </a:spcBef>
            </a:pPr>
            <a:r>
              <a:rPr lang="en-US" sz="2732" b="1" spc="-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OBJ. ESPECÍFICOS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62568" y="3743062"/>
            <a:ext cx="12567857" cy="1337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7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objetivo general del proyecto es proporcionar al negocio de barrio, una herramienta que permita gestionar de manera eficiente el inventario existente, sus ventas y su imagen.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62568" y="3161902"/>
            <a:ext cx="12567857" cy="46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52"/>
              </a:lnSpc>
              <a:spcBef>
                <a:spcPct val="0"/>
              </a:spcBef>
            </a:pPr>
            <a:r>
              <a:rPr lang="en-US" sz="2732" b="1" spc="-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OBJ. GENERAL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3420" y="2964299"/>
            <a:ext cx="4430908" cy="4358403"/>
          </a:xfrm>
          <a:custGeom>
            <a:avLst/>
            <a:gdLst/>
            <a:ahLst/>
            <a:cxnLst/>
            <a:rect l="l" t="t" r="r" b="b"/>
            <a:pathLst>
              <a:path w="4430908" h="4358403">
                <a:moveTo>
                  <a:pt x="0" y="0"/>
                </a:moveTo>
                <a:lnTo>
                  <a:pt x="4430909" y="0"/>
                </a:lnTo>
                <a:lnTo>
                  <a:pt x="4430909" y="4358402"/>
                </a:lnTo>
                <a:lnTo>
                  <a:pt x="0" y="4358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708612" y="773693"/>
            <a:ext cx="14907516" cy="92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7"/>
              </a:lnSpc>
            </a:pPr>
            <a:r>
              <a:rPr lang="en-US" sz="5901" b="1" spc="891">
                <a:solidFill>
                  <a:srgbClr val="1A1B1C"/>
                </a:solidFill>
                <a:latin typeface="Poppins ExtraBold Bold"/>
                <a:ea typeface="Poppins ExtraBold Bold"/>
                <a:cs typeface="Poppins ExtraBold Bold"/>
                <a:sym typeface="Poppins ExtraBold Bold"/>
              </a:rPr>
              <a:t>METODOLOGÍA ÁGIL SCRUM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75982" y="3254440"/>
            <a:ext cx="10639521" cy="525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3358" spc="507">
                <a:solidFill>
                  <a:srgbClr val="1A1B1C"/>
                </a:solidFill>
                <a:latin typeface="TT Chocolates"/>
                <a:ea typeface="TT Chocolates"/>
                <a:cs typeface="TT Chocolates"/>
                <a:sym typeface="TT Chocolates"/>
              </a:rPr>
              <a:t>Se ha escogido Agile debido a su flexibilidad, ya que el cliente no posee una visión tan clara acerca del producto, ofreciéndonos cierta libertad para su construcción. Se necesita un producto funcional (programa de punto de venta e inventario convencional) a final de año, para operar con eficiencia a principios del próximo.</a:t>
            </a:r>
          </a:p>
          <a:p>
            <a:pPr algn="l">
              <a:lnSpc>
                <a:spcPts val="3487"/>
              </a:lnSpc>
            </a:pPr>
            <a:endParaRPr lang="en-US" sz="3358" spc="507">
              <a:solidFill>
                <a:srgbClr val="1A1B1C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487"/>
              </a:lnSpc>
              <a:spcBef>
                <a:spcPct val="0"/>
              </a:spcBef>
            </a:pPr>
            <a:endParaRPr lang="en-US" sz="3358" spc="507">
              <a:solidFill>
                <a:srgbClr val="1A1B1C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Personalizado</PresentationFormat>
  <Paragraphs>149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Poppins ExtraBold Bold</vt:lpstr>
      <vt:lpstr>Poppins Light</vt:lpstr>
      <vt:lpstr>Poppins</vt:lpstr>
      <vt:lpstr>TT Chocolates Bold</vt:lpstr>
      <vt:lpstr>Arial</vt:lpstr>
      <vt:lpstr>Calibri</vt:lpstr>
      <vt:lpstr>Poppins Bold</vt:lpstr>
      <vt:lpstr>TT Chocolates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Empresa verde salmon moderna</dc:title>
  <cp:lastModifiedBy>Usuario</cp:lastModifiedBy>
  <cp:revision>3</cp:revision>
  <dcterms:created xsi:type="dcterms:W3CDTF">2006-08-16T00:00:00Z</dcterms:created>
  <dcterms:modified xsi:type="dcterms:W3CDTF">2024-12-15T23:43:40Z</dcterms:modified>
  <dc:identifier>DAGYqG6XaLE</dc:identifier>
</cp:coreProperties>
</file>